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4" r:id="rId3"/>
  </p:sldMasterIdLst>
  <p:notesMasterIdLst>
    <p:notesMasterId r:id="rId41"/>
  </p:notesMasterIdLst>
  <p:sldIdLst>
    <p:sldId id="256" r:id="rId4"/>
    <p:sldId id="258" r:id="rId5"/>
    <p:sldId id="259" r:id="rId6"/>
    <p:sldId id="285" r:id="rId7"/>
    <p:sldId id="260" r:id="rId8"/>
    <p:sldId id="261" r:id="rId9"/>
    <p:sldId id="262" r:id="rId10"/>
    <p:sldId id="264" r:id="rId11"/>
    <p:sldId id="263" r:id="rId12"/>
    <p:sldId id="267" r:id="rId13"/>
    <p:sldId id="268" r:id="rId14"/>
    <p:sldId id="284" r:id="rId15"/>
    <p:sldId id="289" r:id="rId16"/>
    <p:sldId id="278" r:id="rId17"/>
    <p:sldId id="286" r:id="rId18"/>
    <p:sldId id="287" r:id="rId19"/>
    <p:sldId id="306" r:id="rId20"/>
    <p:sldId id="279" r:id="rId21"/>
    <p:sldId id="288" r:id="rId22"/>
    <p:sldId id="305" r:id="rId23"/>
    <p:sldId id="291" r:id="rId24"/>
    <p:sldId id="292" r:id="rId25"/>
    <p:sldId id="304" r:id="rId26"/>
    <p:sldId id="295" r:id="rId27"/>
    <p:sldId id="293" r:id="rId28"/>
    <p:sldId id="294" r:id="rId29"/>
    <p:sldId id="296" r:id="rId30"/>
    <p:sldId id="297" r:id="rId31"/>
    <p:sldId id="290" r:id="rId32"/>
    <p:sldId id="298" r:id="rId33"/>
    <p:sldId id="299" r:id="rId34"/>
    <p:sldId id="300" r:id="rId35"/>
    <p:sldId id="301" r:id="rId36"/>
    <p:sldId id="302" r:id="rId37"/>
    <p:sldId id="303" r:id="rId38"/>
    <p:sldId id="282" r:id="rId39"/>
    <p:sldId id="257"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9"/>
    <p:restoredTop sz="98113" autoAdjust="0"/>
  </p:normalViewPr>
  <p:slideViewPr>
    <p:cSldViewPr snapToGrid="0">
      <p:cViewPr varScale="1">
        <p:scale>
          <a:sx n="138" d="100"/>
          <a:sy n="138" d="100"/>
        </p:scale>
        <p:origin x="-96" y="-2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247443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9edec1c5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9edec1c5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447800" y="171451"/>
            <a:ext cx="6172200" cy="7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ＭＳ Ｐゴシック" charset="0"/>
                <a:cs typeface="ＭＳ Ｐゴシック" charset="0"/>
              </a:defRPr>
            </a:lvl1pPr>
            <a:lvl2pPr marL="742950" indent="-285750" eaLnBrk="0" hangingPunct="0">
              <a:defRPr sz="2000">
                <a:solidFill>
                  <a:schemeClr val="bg1"/>
                </a:solidFill>
                <a:latin typeface="Times New Roman" charset="0"/>
                <a:ea typeface="ＭＳ Ｐゴシック" charset="0"/>
              </a:defRPr>
            </a:lvl2pPr>
            <a:lvl3pPr marL="1143000" indent="-228600" eaLnBrk="0" hangingPunct="0">
              <a:defRPr sz="2000">
                <a:solidFill>
                  <a:schemeClr val="bg1"/>
                </a:solidFill>
                <a:latin typeface="Times New Roman" charset="0"/>
                <a:ea typeface="ＭＳ Ｐゴシック" charset="0"/>
              </a:defRPr>
            </a:lvl3pPr>
            <a:lvl4pPr marL="1600200" indent="-228600" eaLnBrk="0" hangingPunct="0">
              <a:defRPr sz="2000">
                <a:solidFill>
                  <a:schemeClr val="bg1"/>
                </a:solidFill>
                <a:latin typeface="Times New Roman" charset="0"/>
                <a:ea typeface="ＭＳ Ｐゴシック" charset="0"/>
              </a:defRPr>
            </a:lvl4pPr>
            <a:lvl5pPr marL="2057400" indent="-228600" eaLnBrk="0" hangingPunct="0">
              <a:defRPr sz="20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bg1"/>
                </a:solidFill>
                <a:latin typeface="Times New Roman" charset="0"/>
                <a:ea typeface="ＭＳ Ｐゴシック"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rPr>
              <a:t>Institute for Software Integrated Systems</a:t>
            </a:r>
          </a:p>
          <a:p>
            <a:pPr marL="0" marR="0" lvl="0" indent="0" algn="ctr" defTabSz="685800" rtl="0" eaLnBrk="0" fontAlgn="base" latinLnBrk="0" hangingPunct="0">
              <a:lnSpc>
                <a:spcPct val="100000"/>
              </a:lnSpc>
              <a:spcBef>
                <a:spcPts val="45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rPr>
              <a:t>Vanderbilt University</a:t>
            </a:r>
          </a:p>
        </p:txBody>
      </p:sp>
      <p:pic>
        <p:nvPicPr>
          <p:cNvPr id="6"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171450"/>
            <a:ext cx="69465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subTitle" sz="quarter" idx="1"/>
          </p:nvPr>
        </p:nvSpPr>
        <p:spPr>
          <a:xfrm>
            <a:off x="1371600" y="3371850"/>
            <a:ext cx="6400800" cy="857250"/>
          </a:xfrm>
        </p:spPr>
        <p:txBody>
          <a:bodyPr/>
          <a:lstStyle>
            <a:lvl1pPr marL="0" indent="0" algn="ctr">
              <a:buFont typeface="Wingdings" pitchFamily="2" charset="2"/>
              <a:buNone/>
              <a:defRPr/>
            </a:lvl1pPr>
          </a:lstStyle>
          <a:p>
            <a:r>
              <a:rPr lang="en-US"/>
              <a:t>Click to edit Master subtitle style</a:t>
            </a:r>
          </a:p>
          <a:p>
            <a:endParaRPr lang="en-US"/>
          </a:p>
        </p:txBody>
      </p:sp>
      <p:sp>
        <p:nvSpPr>
          <p:cNvPr id="5124" name="Rectangle 4"/>
          <p:cNvSpPr>
            <a:spLocks noGrp="1" noChangeArrowheads="1"/>
          </p:cNvSpPr>
          <p:nvPr>
            <p:ph type="ctrTitle" sz="quarter"/>
          </p:nvPr>
        </p:nvSpPr>
        <p:spPr>
          <a:xfrm>
            <a:off x="457200" y="1714500"/>
            <a:ext cx="8229600" cy="1257300"/>
          </a:xfrm>
        </p:spPr>
        <p:txBody>
          <a:bodyPr/>
          <a:lstStyle>
            <a:lvl1pPr>
              <a:defRPr sz="3300"/>
            </a:lvl1pPr>
          </a:lstStyle>
          <a:p>
            <a:r>
              <a:rPr lang="en-US"/>
              <a:t>Click to edit Master title style</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10105" y="111685"/>
            <a:ext cx="849181" cy="688415"/>
          </a:xfrm>
          <a:prstGeom prst="rect">
            <a:avLst/>
          </a:prstGeom>
        </p:spPr>
      </p:pic>
    </p:spTree>
    <p:extLst>
      <p:ext uri="{BB962C8B-B14F-4D97-AF65-F5344CB8AC3E}">
        <p14:creationId xmlns:p14="http://schemas.microsoft.com/office/powerpoint/2010/main" val="2680008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861987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91F48C96-1BED-4233-AD9F-28C4F104DCD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2507952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3943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3943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79AAE50B-25B9-46EF-84F1-F699343F97F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1567478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6CF3F27A-B3BE-4B2F-9F9D-248829E390AE}"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386603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3CA922DD-BC73-4A11-90A7-C19ABC88E7A6}"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50008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8E9F66D8-A37D-49EB-9F4F-09365C051603}"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701716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B70DD1FB-F5A4-48DC-88AF-666DEAFA8AAD}"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9126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F14834FB-5256-4EA3-99B1-5D1AFA4D6332}"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307111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89A83BFD-ED14-4A06-9EF4-6AF2E17B8019}"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715523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4686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D4C290BE-C468-4858-8F62-955B7A9C26B6}"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637193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171450"/>
            <a:ext cx="6172200" cy="628650"/>
          </a:xfrm>
        </p:spPr>
        <p:txBody>
          <a:bodyPr/>
          <a:lstStyle/>
          <a:p>
            <a:r>
              <a:rPr lang="en-US"/>
              <a:t>Click to edit Master title style</a:t>
            </a:r>
          </a:p>
        </p:txBody>
      </p:sp>
      <p:sp>
        <p:nvSpPr>
          <p:cNvPr id="3" name="Content Placeholder 2"/>
          <p:cNvSpPr>
            <a:spLocks noGrp="1"/>
          </p:cNvSpPr>
          <p:nvPr>
            <p:ph sz="half" idx="1"/>
          </p:nvPr>
        </p:nvSpPr>
        <p:spPr>
          <a:xfrm>
            <a:off x="457200" y="914400"/>
            <a:ext cx="4038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914400"/>
            <a:ext cx="4038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CEEAF4D3-6211-4E48-AC43-EBE273597C7E}"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586291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171450"/>
            <a:ext cx="6172200" cy="628650"/>
          </a:xfrm>
        </p:spPr>
        <p:txBody>
          <a:bodyPr/>
          <a:lstStyle/>
          <a:p>
            <a:r>
              <a:rPr lang="en-US"/>
              <a:t>Click to edit Master title style</a:t>
            </a:r>
          </a:p>
        </p:txBody>
      </p:sp>
      <p:sp>
        <p:nvSpPr>
          <p:cNvPr id="3" name="Text Placeholder 2"/>
          <p:cNvSpPr>
            <a:spLocks noGrp="1"/>
          </p:cNvSpPr>
          <p:nvPr>
            <p:ph type="body" sz="half" idx="1"/>
          </p:nvPr>
        </p:nvSpPr>
        <p:spPr>
          <a:xfrm>
            <a:off x="457200" y="914400"/>
            <a:ext cx="4038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7D351232-6507-4A3D-8144-25F013B03725}"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1894447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447800" y="171451"/>
            <a:ext cx="6172200" cy="71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Times New Roman" charset="0"/>
                <a:ea typeface="ＭＳ Ｐゴシック" charset="0"/>
                <a:cs typeface="ＭＳ Ｐゴシック" charset="0"/>
              </a:defRPr>
            </a:lvl1pPr>
            <a:lvl2pPr marL="742950" indent="-285750" eaLnBrk="0" hangingPunct="0">
              <a:defRPr sz="2000">
                <a:solidFill>
                  <a:schemeClr val="bg1"/>
                </a:solidFill>
                <a:latin typeface="Times New Roman" charset="0"/>
                <a:ea typeface="ＭＳ Ｐゴシック" charset="0"/>
              </a:defRPr>
            </a:lvl2pPr>
            <a:lvl3pPr marL="1143000" indent="-228600" eaLnBrk="0" hangingPunct="0">
              <a:defRPr sz="2000">
                <a:solidFill>
                  <a:schemeClr val="bg1"/>
                </a:solidFill>
                <a:latin typeface="Times New Roman" charset="0"/>
                <a:ea typeface="ＭＳ Ｐゴシック" charset="0"/>
              </a:defRPr>
            </a:lvl3pPr>
            <a:lvl4pPr marL="1600200" indent="-228600" eaLnBrk="0" hangingPunct="0">
              <a:defRPr sz="2000">
                <a:solidFill>
                  <a:schemeClr val="bg1"/>
                </a:solidFill>
                <a:latin typeface="Times New Roman" charset="0"/>
                <a:ea typeface="ＭＳ Ｐゴシック" charset="0"/>
              </a:defRPr>
            </a:lvl4pPr>
            <a:lvl5pPr marL="2057400" indent="-228600" eaLnBrk="0" hangingPunct="0">
              <a:defRPr sz="2000">
                <a:solidFill>
                  <a:schemeClr val="bg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bg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bg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bg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bg1"/>
                </a:solidFill>
                <a:latin typeface="Times New Roman" charset="0"/>
                <a:ea typeface="ＭＳ Ｐゴシック" charset="0"/>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rPr>
              <a:t>Institute for Software Integrated Systems</a:t>
            </a:r>
          </a:p>
          <a:p>
            <a:pPr marL="0" marR="0" lvl="0" indent="0" algn="ctr" defTabSz="685800" rtl="0" eaLnBrk="0" fontAlgn="base" latinLnBrk="0" hangingPunct="0">
              <a:lnSpc>
                <a:spcPct val="100000"/>
              </a:lnSpc>
              <a:spcBef>
                <a:spcPts val="45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charset="0"/>
                <a:ea typeface="ＭＳ Ｐゴシック" charset="0"/>
              </a:rPr>
              <a:t>Vanderbilt University</a:t>
            </a:r>
          </a:p>
        </p:txBody>
      </p:sp>
      <p:pic>
        <p:nvPicPr>
          <p:cNvPr id="6" name="Picture 6"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2" y="171450"/>
            <a:ext cx="705292"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subTitle" sz="quarter" idx="1"/>
          </p:nvPr>
        </p:nvSpPr>
        <p:spPr>
          <a:xfrm>
            <a:off x="1371600" y="3371850"/>
            <a:ext cx="6400800" cy="857250"/>
          </a:xfrm>
        </p:spPr>
        <p:txBody>
          <a:bodyPr/>
          <a:lstStyle>
            <a:lvl1pPr marL="0" indent="0" algn="ctr">
              <a:buFont typeface="Wingdings" pitchFamily="2" charset="2"/>
              <a:buNone/>
              <a:defRPr/>
            </a:lvl1pPr>
          </a:lstStyle>
          <a:p>
            <a:r>
              <a:rPr lang="en-US"/>
              <a:t>Click to edit Master subtitle style</a:t>
            </a:r>
          </a:p>
          <a:p>
            <a:endParaRPr lang="en-US"/>
          </a:p>
        </p:txBody>
      </p:sp>
      <p:sp>
        <p:nvSpPr>
          <p:cNvPr id="5124" name="Rectangle 4"/>
          <p:cNvSpPr>
            <a:spLocks noGrp="1" noChangeArrowheads="1"/>
          </p:cNvSpPr>
          <p:nvPr>
            <p:ph type="ctrTitle" sz="quarter"/>
          </p:nvPr>
        </p:nvSpPr>
        <p:spPr>
          <a:xfrm>
            <a:off x="457200" y="1714500"/>
            <a:ext cx="8229600" cy="1257300"/>
          </a:xfrm>
        </p:spPr>
        <p:txBody>
          <a:bodyPr/>
          <a:lstStyle>
            <a:lvl1pPr>
              <a:defRPr sz="3300"/>
            </a:lvl1pPr>
          </a:lstStyle>
          <a:p>
            <a:r>
              <a:rPr lang="en-US"/>
              <a:t>Click to edit Master title style</a:t>
            </a:r>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87070" y="111685"/>
            <a:ext cx="772216" cy="688415"/>
          </a:xfrm>
          <a:prstGeom prst="rect">
            <a:avLst/>
          </a:prstGeom>
        </p:spPr>
      </p:pic>
    </p:spTree>
    <p:extLst>
      <p:ext uri="{BB962C8B-B14F-4D97-AF65-F5344CB8AC3E}">
        <p14:creationId xmlns:p14="http://schemas.microsoft.com/office/powerpoint/2010/main" val="2992230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7805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91F48C96-1BED-4233-AD9F-28C4F104DCD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2553262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3943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3943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79AAE50B-25B9-46EF-84F1-F699343F97F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1147204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6CF3F27A-B3BE-4B2F-9F9D-248829E390AE}"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92582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3CA922DD-BC73-4A11-90A7-C19ABC88E7A6}"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403777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8E9F66D8-A37D-49EB-9F4F-09365C051603}"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5146259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B70DD1FB-F5A4-48DC-88AF-666DEAFA8AAD}"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1153443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F14834FB-5256-4EA3-99B1-5D1AFA4D6332}"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2956201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89A83BFD-ED14-4A06-9EF4-6AF2E17B8019}"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2553897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4686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D4C290BE-C468-4858-8F62-955B7A9C26B6}"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1043499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47800" y="171450"/>
            <a:ext cx="6172200" cy="628650"/>
          </a:xfrm>
        </p:spPr>
        <p:txBody>
          <a:bodyPr/>
          <a:lstStyle/>
          <a:p>
            <a:r>
              <a:rPr lang="en-US"/>
              <a:t>Click to edit Master title style</a:t>
            </a:r>
          </a:p>
        </p:txBody>
      </p:sp>
      <p:sp>
        <p:nvSpPr>
          <p:cNvPr id="3" name="Content Placeholder 2"/>
          <p:cNvSpPr>
            <a:spLocks noGrp="1"/>
          </p:cNvSpPr>
          <p:nvPr>
            <p:ph sz="half" idx="1"/>
          </p:nvPr>
        </p:nvSpPr>
        <p:spPr>
          <a:xfrm>
            <a:off x="457200" y="914400"/>
            <a:ext cx="4038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914400"/>
            <a:ext cx="4038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CEEAF4D3-6211-4E48-AC43-EBE273597C7E}"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1177599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171450"/>
            <a:ext cx="6172200" cy="628650"/>
          </a:xfrm>
        </p:spPr>
        <p:txBody>
          <a:bodyPr/>
          <a:lstStyle/>
          <a:p>
            <a:r>
              <a:rPr lang="en-US"/>
              <a:t>Click to edit Master title style</a:t>
            </a:r>
          </a:p>
        </p:txBody>
      </p:sp>
      <p:sp>
        <p:nvSpPr>
          <p:cNvPr id="3" name="Text Placeholder 2"/>
          <p:cNvSpPr>
            <a:spLocks noGrp="1"/>
          </p:cNvSpPr>
          <p:nvPr>
            <p:ph type="body" sz="half" idx="1"/>
          </p:nvPr>
        </p:nvSpPr>
        <p:spPr>
          <a:xfrm>
            <a:off x="457200" y="914400"/>
            <a:ext cx="4038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defTabSz="685800" fontAlgn="base">
              <a:spcBef>
                <a:spcPct val="0"/>
              </a:spcBef>
              <a:spcAft>
                <a:spcPct val="0"/>
              </a:spcAft>
              <a:buClrTx/>
            </a:pPr>
            <a:fld id="{7D351232-6507-4A3D-8144-25F013B03725}"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248787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171450"/>
            <a:ext cx="6172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914400"/>
            <a:ext cx="82296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sldNum" sz="quarter" idx="4"/>
          </p:nvPr>
        </p:nvSpPr>
        <p:spPr bwMode="auto">
          <a:xfrm>
            <a:off x="8382000" y="4857750"/>
            <a:ext cx="762000" cy="2857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750" b="1">
                <a:solidFill>
                  <a:schemeClr val="tx1"/>
                </a:solidFill>
                <a:latin typeface="Arial" panose="020B0604020202020204" pitchFamily="34" charset="0"/>
                <a:cs typeface="Arial" panose="020B0604020202020204" pitchFamily="34" charset="0"/>
              </a:defRPr>
            </a:lvl1pPr>
          </a:lstStyle>
          <a:p>
            <a:pPr defTabSz="685800" fontAlgn="base">
              <a:spcBef>
                <a:spcPct val="0"/>
              </a:spcBef>
              <a:spcAft>
                <a:spcPct val="0"/>
              </a:spcAft>
              <a:buClrTx/>
            </a:pPr>
            <a:fld id="{CFAC7B09-D912-4F4D-BD19-30AE0183B811}"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
        <p:nvSpPr>
          <p:cNvPr id="1029" name="Line 7"/>
          <p:cNvSpPr>
            <a:spLocks noChangeShapeType="1"/>
          </p:cNvSpPr>
          <p:nvPr/>
        </p:nvSpPr>
        <p:spPr bwMode="auto">
          <a:xfrm>
            <a:off x="685800" y="4686300"/>
            <a:ext cx="7772400"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1031" name="Picture 10"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074" y="171450"/>
            <a:ext cx="7314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41277" y="111685"/>
            <a:ext cx="818009" cy="688415"/>
          </a:xfrm>
          <a:prstGeom prst="rect">
            <a:avLst/>
          </a:prstGeom>
        </p:spPr>
      </p:pic>
    </p:spTree>
    <p:extLst>
      <p:ext uri="{BB962C8B-B14F-4D97-AF65-F5344CB8AC3E}">
        <p14:creationId xmlns:p14="http://schemas.microsoft.com/office/powerpoint/2010/main" val="3821124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7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2700">
          <a:solidFill>
            <a:schemeClr val="tx1"/>
          </a:solidFill>
          <a:latin typeface="Tahoma" pitchFamily="34" charset="0"/>
          <a:ea typeface="MS PGothic" pitchFamily="34" charset="-128"/>
          <a:cs typeface="MS PGothic" charset="0"/>
        </a:defRPr>
      </a:lvl2pPr>
      <a:lvl3pPr algn="ctr" rtl="0" eaLnBrk="0" fontAlgn="base" hangingPunct="0">
        <a:spcBef>
          <a:spcPct val="0"/>
        </a:spcBef>
        <a:spcAft>
          <a:spcPct val="0"/>
        </a:spcAft>
        <a:defRPr sz="2700">
          <a:solidFill>
            <a:schemeClr val="tx1"/>
          </a:solidFill>
          <a:latin typeface="Tahoma" pitchFamily="34" charset="0"/>
          <a:ea typeface="MS PGothic" pitchFamily="34" charset="-128"/>
          <a:cs typeface="MS PGothic" charset="0"/>
        </a:defRPr>
      </a:lvl3pPr>
      <a:lvl4pPr algn="ctr" rtl="0" eaLnBrk="0" fontAlgn="base" hangingPunct="0">
        <a:spcBef>
          <a:spcPct val="0"/>
        </a:spcBef>
        <a:spcAft>
          <a:spcPct val="0"/>
        </a:spcAft>
        <a:defRPr sz="2700">
          <a:solidFill>
            <a:schemeClr val="tx1"/>
          </a:solidFill>
          <a:latin typeface="Tahoma" pitchFamily="34" charset="0"/>
          <a:ea typeface="MS PGothic" pitchFamily="34" charset="-128"/>
          <a:cs typeface="MS PGothic" charset="0"/>
        </a:defRPr>
      </a:lvl4pPr>
      <a:lvl5pPr algn="ctr" rtl="0" eaLnBrk="0" fontAlgn="base" hangingPunct="0">
        <a:spcBef>
          <a:spcPct val="0"/>
        </a:spcBef>
        <a:spcAft>
          <a:spcPct val="0"/>
        </a:spcAft>
        <a:defRPr sz="2700">
          <a:solidFill>
            <a:schemeClr val="tx1"/>
          </a:solidFill>
          <a:latin typeface="Tahoma" pitchFamily="34" charset="0"/>
          <a:ea typeface="MS PGothic" pitchFamily="34" charset="-128"/>
          <a:cs typeface="MS PGothic" charset="0"/>
        </a:defRPr>
      </a:lvl5pPr>
      <a:lvl6pPr marL="342900" algn="ctr" rtl="0" fontAlgn="base">
        <a:spcBef>
          <a:spcPct val="0"/>
        </a:spcBef>
        <a:spcAft>
          <a:spcPct val="0"/>
        </a:spcAft>
        <a:defRPr sz="2700">
          <a:solidFill>
            <a:schemeClr val="tx1"/>
          </a:solidFill>
          <a:latin typeface="Tahoma" pitchFamily="34" charset="0"/>
        </a:defRPr>
      </a:lvl6pPr>
      <a:lvl7pPr marL="685800" algn="ctr" rtl="0" fontAlgn="base">
        <a:spcBef>
          <a:spcPct val="0"/>
        </a:spcBef>
        <a:spcAft>
          <a:spcPct val="0"/>
        </a:spcAft>
        <a:defRPr sz="2700">
          <a:solidFill>
            <a:schemeClr val="tx1"/>
          </a:solidFill>
          <a:latin typeface="Tahoma" pitchFamily="34" charset="0"/>
        </a:defRPr>
      </a:lvl7pPr>
      <a:lvl8pPr marL="1028700" algn="ctr" rtl="0" fontAlgn="base">
        <a:spcBef>
          <a:spcPct val="0"/>
        </a:spcBef>
        <a:spcAft>
          <a:spcPct val="0"/>
        </a:spcAft>
        <a:defRPr sz="2700">
          <a:solidFill>
            <a:schemeClr val="tx1"/>
          </a:solidFill>
          <a:latin typeface="Tahoma" pitchFamily="34" charset="0"/>
        </a:defRPr>
      </a:lvl8pPr>
      <a:lvl9pPr marL="1371600" algn="ctr" rtl="0" fontAlgn="base">
        <a:spcBef>
          <a:spcPct val="0"/>
        </a:spcBef>
        <a:spcAft>
          <a:spcPct val="0"/>
        </a:spcAft>
        <a:defRPr sz="2700">
          <a:solidFill>
            <a:schemeClr val="tx1"/>
          </a:solidFill>
          <a:latin typeface="Tahoma" pitchFamily="34" charset="0"/>
        </a:defRPr>
      </a:lvl9pPr>
    </p:titleStyle>
    <p:bodyStyle>
      <a:lvl1pPr marL="257175" indent="-257175" algn="l" rtl="0" eaLnBrk="0" fontAlgn="base" hangingPunct="0">
        <a:spcBef>
          <a:spcPct val="20000"/>
        </a:spcBef>
        <a:spcAft>
          <a:spcPct val="0"/>
        </a:spcAft>
        <a:buClr>
          <a:srgbClr val="CC3300"/>
        </a:buClr>
        <a:buFont typeface="Wingdings" panose="05000000000000000000" pitchFamily="2" charset="2"/>
        <a:buChar char="§"/>
        <a:defRPr sz="21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Clr>
          <a:srgbClr val="CC9900"/>
        </a:buClr>
        <a:buFont typeface="Wingdings" panose="05000000000000000000" pitchFamily="2" charset="2"/>
        <a:buChar char="§"/>
        <a:defRPr sz="18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Clr>
          <a:schemeClr val="tx1"/>
        </a:buClr>
        <a:buFont typeface="Wingdings" panose="05000000000000000000" pitchFamily="2" charset="2"/>
        <a:buChar char="§"/>
        <a:defRPr sz="18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Clr>
          <a:srgbClr val="993300"/>
        </a:buClr>
        <a:buFont typeface="Wingdings" panose="05000000000000000000" pitchFamily="2" charset="2"/>
        <a:buChar char="§"/>
        <a:defRPr sz="15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Clr>
          <a:srgbClr val="CC9900"/>
        </a:buClr>
        <a:buFont typeface="Wingdings" panose="05000000000000000000" pitchFamily="2" charset="2"/>
        <a:buChar char="§"/>
        <a:defRPr sz="1500">
          <a:solidFill>
            <a:schemeClr val="tx1"/>
          </a:solidFill>
          <a:latin typeface="+mn-lt"/>
          <a:ea typeface="MS PGothic" pitchFamily="34" charset="-128"/>
          <a:cs typeface="MS PGothic" charset="0"/>
        </a:defRPr>
      </a:lvl5pPr>
      <a:lvl6pPr marL="1885950" indent="-171450" algn="l" rtl="0" fontAlgn="base">
        <a:spcBef>
          <a:spcPct val="20000"/>
        </a:spcBef>
        <a:spcAft>
          <a:spcPct val="0"/>
        </a:spcAft>
        <a:buClr>
          <a:srgbClr val="CC9900"/>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rgbClr val="CC9900"/>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rgbClr val="CC9900"/>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rgbClr val="CC9900"/>
        </a:buClr>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171450"/>
            <a:ext cx="61722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914400"/>
            <a:ext cx="82296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p:cNvSpPr>
            <a:spLocks noGrp="1" noChangeArrowheads="1"/>
          </p:cNvSpPr>
          <p:nvPr>
            <p:ph type="sldNum" sz="quarter" idx="4"/>
          </p:nvPr>
        </p:nvSpPr>
        <p:spPr bwMode="auto">
          <a:xfrm>
            <a:off x="8382000" y="4857750"/>
            <a:ext cx="762000" cy="2857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750" b="1">
                <a:solidFill>
                  <a:schemeClr val="tx1"/>
                </a:solidFill>
                <a:latin typeface="Arial" panose="020B0604020202020204" pitchFamily="34" charset="0"/>
                <a:cs typeface="Arial" panose="020B0604020202020204" pitchFamily="34" charset="0"/>
              </a:defRPr>
            </a:lvl1pPr>
          </a:lstStyle>
          <a:p>
            <a:pPr defTabSz="685800" fontAlgn="base">
              <a:spcBef>
                <a:spcPct val="0"/>
              </a:spcBef>
              <a:spcAft>
                <a:spcPct val="0"/>
              </a:spcAft>
              <a:buClrTx/>
            </a:pPr>
            <a:fld id="{CFAC7B09-D912-4F4D-BD19-30AE0183B811}"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a:t>
            </a:fld>
            <a:endParaRPr lang="en-US" altLang="en-US" kern="1200">
              <a:solidFill>
                <a:srgbClr val="000000"/>
              </a:solidFill>
              <a:ea typeface="MS PGothic" panose="020B0600070205080204" pitchFamily="34" charset="-128"/>
            </a:endParaRPr>
          </a:p>
        </p:txBody>
      </p:sp>
      <p:sp>
        <p:nvSpPr>
          <p:cNvPr id="1029" name="Line 7"/>
          <p:cNvSpPr>
            <a:spLocks noChangeShapeType="1"/>
          </p:cNvSpPr>
          <p:nvPr/>
        </p:nvSpPr>
        <p:spPr bwMode="auto">
          <a:xfrm>
            <a:off x="685800" y="4686300"/>
            <a:ext cx="7772400" cy="0"/>
          </a:xfrm>
          <a:prstGeom prst="line">
            <a:avLst/>
          </a:prstGeom>
          <a:noFill/>
          <a:ln w="12700">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mn-cs"/>
            </a:endParaRPr>
          </a:p>
        </p:txBody>
      </p:sp>
      <p:pic>
        <p:nvPicPr>
          <p:cNvPr id="1031" name="Picture 10" desc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074" y="171450"/>
            <a:ext cx="68988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182841" y="111685"/>
            <a:ext cx="776445" cy="688415"/>
          </a:xfrm>
          <a:prstGeom prst="rect">
            <a:avLst/>
          </a:prstGeom>
        </p:spPr>
      </p:pic>
    </p:spTree>
    <p:extLst>
      <p:ext uri="{BB962C8B-B14F-4D97-AF65-F5344CB8AC3E}">
        <p14:creationId xmlns:p14="http://schemas.microsoft.com/office/powerpoint/2010/main" val="27034607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rtl="0" eaLnBrk="0" fontAlgn="base" hangingPunct="0">
        <a:spcBef>
          <a:spcPct val="0"/>
        </a:spcBef>
        <a:spcAft>
          <a:spcPct val="0"/>
        </a:spcAft>
        <a:defRPr sz="27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2700">
          <a:solidFill>
            <a:schemeClr val="tx1"/>
          </a:solidFill>
          <a:latin typeface="Tahoma" pitchFamily="34" charset="0"/>
          <a:ea typeface="MS PGothic" pitchFamily="34" charset="-128"/>
          <a:cs typeface="MS PGothic" charset="0"/>
        </a:defRPr>
      </a:lvl2pPr>
      <a:lvl3pPr algn="ctr" rtl="0" eaLnBrk="0" fontAlgn="base" hangingPunct="0">
        <a:spcBef>
          <a:spcPct val="0"/>
        </a:spcBef>
        <a:spcAft>
          <a:spcPct val="0"/>
        </a:spcAft>
        <a:defRPr sz="2700">
          <a:solidFill>
            <a:schemeClr val="tx1"/>
          </a:solidFill>
          <a:latin typeface="Tahoma" pitchFamily="34" charset="0"/>
          <a:ea typeface="MS PGothic" pitchFamily="34" charset="-128"/>
          <a:cs typeface="MS PGothic" charset="0"/>
        </a:defRPr>
      </a:lvl3pPr>
      <a:lvl4pPr algn="ctr" rtl="0" eaLnBrk="0" fontAlgn="base" hangingPunct="0">
        <a:spcBef>
          <a:spcPct val="0"/>
        </a:spcBef>
        <a:spcAft>
          <a:spcPct val="0"/>
        </a:spcAft>
        <a:defRPr sz="2700">
          <a:solidFill>
            <a:schemeClr val="tx1"/>
          </a:solidFill>
          <a:latin typeface="Tahoma" pitchFamily="34" charset="0"/>
          <a:ea typeface="MS PGothic" pitchFamily="34" charset="-128"/>
          <a:cs typeface="MS PGothic" charset="0"/>
        </a:defRPr>
      </a:lvl4pPr>
      <a:lvl5pPr algn="ctr" rtl="0" eaLnBrk="0" fontAlgn="base" hangingPunct="0">
        <a:spcBef>
          <a:spcPct val="0"/>
        </a:spcBef>
        <a:spcAft>
          <a:spcPct val="0"/>
        </a:spcAft>
        <a:defRPr sz="2700">
          <a:solidFill>
            <a:schemeClr val="tx1"/>
          </a:solidFill>
          <a:latin typeface="Tahoma" pitchFamily="34" charset="0"/>
          <a:ea typeface="MS PGothic" pitchFamily="34" charset="-128"/>
          <a:cs typeface="MS PGothic" charset="0"/>
        </a:defRPr>
      </a:lvl5pPr>
      <a:lvl6pPr marL="342900" algn="ctr" rtl="0" fontAlgn="base">
        <a:spcBef>
          <a:spcPct val="0"/>
        </a:spcBef>
        <a:spcAft>
          <a:spcPct val="0"/>
        </a:spcAft>
        <a:defRPr sz="2700">
          <a:solidFill>
            <a:schemeClr val="tx1"/>
          </a:solidFill>
          <a:latin typeface="Tahoma" pitchFamily="34" charset="0"/>
        </a:defRPr>
      </a:lvl6pPr>
      <a:lvl7pPr marL="685800" algn="ctr" rtl="0" fontAlgn="base">
        <a:spcBef>
          <a:spcPct val="0"/>
        </a:spcBef>
        <a:spcAft>
          <a:spcPct val="0"/>
        </a:spcAft>
        <a:defRPr sz="2700">
          <a:solidFill>
            <a:schemeClr val="tx1"/>
          </a:solidFill>
          <a:latin typeface="Tahoma" pitchFamily="34" charset="0"/>
        </a:defRPr>
      </a:lvl7pPr>
      <a:lvl8pPr marL="1028700" algn="ctr" rtl="0" fontAlgn="base">
        <a:spcBef>
          <a:spcPct val="0"/>
        </a:spcBef>
        <a:spcAft>
          <a:spcPct val="0"/>
        </a:spcAft>
        <a:defRPr sz="2700">
          <a:solidFill>
            <a:schemeClr val="tx1"/>
          </a:solidFill>
          <a:latin typeface="Tahoma" pitchFamily="34" charset="0"/>
        </a:defRPr>
      </a:lvl8pPr>
      <a:lvl9pPr marL="1371600" algn="ctr" rtl="0" fontAlgn="base">
        <a:spcBef>
          <a:spcPct val="0"/>
        </a:spcBef>
        <a:spcAft>
          <a:spcPct val="0"/>
        </a:spcAft>
        <a:defRPr sz="2700">
          <a:solidFill>
            <a:schemeClr val="tx1"/>
          </a:solidFill>
          <a:latin typeface="Tahoma" pitchFamily="34" charset="0"/>
        </a:defRPr>
      </a:lvl9pPr>
    </p:titleStyle>
    <p:bodyStyle>
      <a:lvl1pPr marL="257175" indent="-257175" algn="l" rtl="0" eaLnBrk="0" fontAlgn="base" hangingPunct="0">
        <a:spcBef>
          <a:spcPct val="20000"/>
        </a:spcBef>
        <a:spcAft>
          <a:spcPct val="0"/>
        </a:spcAft>
        <a:buClr>
          <a:srgbClr val="CC3300"/>
        </a:buClr>
        <a:buFont typeface="Wingdings" panose="05000000000000000000" pitchFamily="2" charset="2"/>
        <a:buChar char="§"/>
        <a:defRPr sz="2100">
          <a:solidFill>
            <a:schemeClr val="tx1"/>
          </a:solidFill>
          <a:latin typeface="+mn-lt"/>
          <a:ea typeface="MS PGothic" pitchFamily="34" charset="-128"/>
          <a:cs typeface="MS PGothic" charset="0"/>
        </a:defRPr>
      </a:lvl1pPr>
      <a:lvl2pPr marL="557213" indent="-214313" algn="l" rtl="0" eaLnBrk="0" fontAlgn="base" hangingPunct="0">
        <a:spcBef>
          <a:spcPct val="20000"/>
        </a:spcBef>
        <a:spcAft>
          <a:spcPct val="0"/>
        </a:spcAft>
        <a:buClr>
          <a:srgbClr val="CC9900"/>
        </a:buClr>
        <a:buFont typeface="Wingdings" panose="05000000000000000000" pitchFamily="2" charset="2"/>
        <a:buChar char="§"/>
        <a:defRPr sz="1800">
          <a:solidFill>
            <a:schemeClr val="tx1"/>
          </a:solidFill>
          <a:latin typeface="+mn-lt"/>
          <a:ea typeface="MS PGothic" pitchFamily="34" charset="-128"/>
          <a:cs typeface="MS PGothic" charset="0"/>
        </a:defRPr>
      </a:lvl2pPr>
      <a:lvl3pPr marL="857250" indent="-171450" algn="l" rtl="0" eaLnBrk="0" fontAlgn="base" hangingPunct="0">
        <a:spcBef>
          <a:spcPct val="20000"/>
        </a:spcBef>
        <a:spcAft>
          <a:spcPct val="0"/>
        </a:spcAft>
        <a:buClr>
          <a:schemeClr val="tx1"/>
        </a:buClr>
        <a:buFont typeface="Wingdings" panose="05000000000000000000" pitchFamily="2" charset="2"/>
        <a:buChar char="§"/>
        <a:defRPr sz="1800">
          <a:solidFill>
            <a:schemeClr val="tx1"/>
          </a:solidFill>
          <a:latin typeface="+mn-lt"/>
          <a:ea typeface="MS PGothic" pitchFamily="34" charset="-128"/>
          <a:cs typeface="MS PGothic" charset="0"/>
        </a:defRPr>
      </a:lvl3pPr>
      <a:lvl4pPr marL="1200150" indent="-171450" algn="l" rtl="0" eaLnBrk="0" fontAlgn="base" hangingPunct="0">
        <a:spcBef>
          <a:spcPct val="20000"/>
        </a:spcBef>
        <a:spcAft>
          <a:spcPct val="0"/>
        </a:spcAft>
        <a:buClr>
          <a:srgbClr val="993300"/>
        </a:buClr>
        <a:buFont typeface="Wingdings" panose="05000000000000000000" pitchFamily="2" charset="2"/>
        <a:buChar char="§"/>
        <a:defRPr sz="1500">
          <a:solidFill>
            <a:schemeClr val="tx1"/>
          </a:solidFill>
          <a:latin typeface="+mn-lt"/>
          <a:ea typeface="MS PGothic" pitchFamily="34" charset="-128"/>
          <a:cs typeface="MS PGothic" charset="0"/>
        </a:defRPr>
      </a:lvl4pPr>
      <a:lvl5pPr marL="1543050" indent="-171450" algn="l" rtl="0" eaLnBrk="0" fontAlgn="base" hangingPunct="0">
        <a:spcBef>
          <a:spcPct val="20000"/>
        </a:spcBef>
        <a:spcAft>
          <a:spcPct val="0"/>
        </a:spcAft>
        <a:buClr>
          <a:srgbClr val="CC9900"/>
        </a:buClr>
        <a:buFont typeface="Wingdings" panose="05000000000000000000" pitchFamily="2" charset="2"/>
        <a:buChar char="§"/>
        <a:defRPr sz="1500">
          <a:solidFill>
            <a:schemeClr val="tx1"/>
          </a:solidFill>
          <a:latin typeface="+mn-lt"/>
          <a:ea typeface="MS PGothic" pitchFamily="34" charset="-128"/>
          <a:cs typeface="MS PGothic" charset="0"/>
        </a:defRPr>
      </a:lvl5pPr>
      <a:lvl6pPr marL="1885950" indent="-171450" algn="l" rtl="0" fontAlgn="base">
        <a:spcBef>
          <a:spcPct val="20000"/>
        </a:spcBef>
        <a:spcAft>
          <a:spcPct val="0"/>
        </a:spcAft>
        <a:buClr>
          <a:srgbClr val="CC9900"/>
        </a:buClr>
        <a:buFont typeface="Wingdings" pitchFamily="2" charset="2"/>
        <a:buChar char="§"/>
        <a:defRPr>
          <a:solidFill>
            <a:schemeClr val="tx1"/>
          </a:solidFill>
          <a:latin typeface="+mn-lt"/>
        </a:defRPr>
      </a:lvl6pPr>
      <a:lvl7pPr marL="2228850" indent="-171450" algn="l" rtl="0" fontAlgn="base">
        <a:spcBef>
          <a:spcPct val="20000"/>
        </a:spcBef>
        <a:spcAft>
          <a:spcPct val="0"/>
        </a:spcAft>
        <a:buClr>
          <a:srgbClr val="CC9900"/>
        </a:buClr>
        <a:buFont typeface="Wingdings" pitchFamily="2" charset="2"/>
        <a:buChar char="§"/>
        <a:defRPr>
          <a:solidFill>
            <a:schemeClr val="tx1"/>
          </a:solidFill>
          <a:latin typeface="+mn-lt"/>
        </a:defRPr>
      </a:lvl7pPr>
      <a:lvl8pPr marL="2571750" indent="-171450" algn="l" rtl="0" fontAlgn="base">
        <a:spcBef>
          <a:spcPct val="20000"/>
        </a:spcBef>
        <a:spcAft>
          <a:spcPct val="0"/>
        </a:spcAft>
        <a:buClr>
          <a:srgbClr val="CC9900"/>
        </a:buClr>
        <a:buFont typeface="Wingdings" pitchFamily="2" charset="2"/>
        <a:buChar char="§"/>
        <a:defRPr>
          <a:solidFill>
            <a:schemeClr val="tx1"/>
          </a:solidFill>
          <a:latin typeface="+mn-lt"/>
        </a:defRPr>
      </a:lvl8pPr>
      <a:lvl9pPr marL="2914650" indent="-171450" algn="l" rtl="0" fontAlgn="base">
        <a:spcBef>
          <a:spcPct val="20000"/>
        </a:spcBef>
        <a:spcAft>
          <a:spcPct val="0"/>
        </a:spcAft>
        <a:buClr>
          <a:srgbClr val="CC9900"/>
        </a:buClr>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6.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0.png"/><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6.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6.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6.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hyperlink" Target="https://dashboard.netsblox.org/" TargetMode="External"/><Relationship Id="rId4" Type="http://schemas.openxmlformats.org/officeDocument/2006/relationships/hyperlink" Target="https://netsblox.org/cybersecurity" TargetMode="External"/><Relationship Id="rId5" Type="http://schemas.openxmlformats.org/officeDocument/2006/relationships/hyperlink" Target="https://netsblox.org/protected-assets" TargetMode="External"/><Relationship Id="rId1" Type="http://schemas.openxmlformats.org/officeDocument/2006/relationships/slideLayout" Target="../slideLayouts/slideLayout26.xml"/><Relationship Id="rId2" Type="http://schemas.openxmlformats.org/officeDocument/2006/relationships/hyperlink" Target="https://netsblox.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6.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26.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2.png"/><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netsblox.org" TargetMode="External"/><Relationship Id="rId5" Type="http://schemas.openxmlformats.org/officeDocument/2006/relationships/hyperlink" Target="https://netsblox.org/cybersecurity"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s://dashboard.netsblox.org/" TargetMode="External"/><Relationship Id="rId4" Type="http://schemas.openxmlformats.org/officeDocument/2006/relationships/hyperlink" Target="https://netsblox.org/cybersecurity" TargetMode="External"/><Relationship Id="rId5" Type="http://schemas.openxmlformats.org/officeDocument/2006/relationships/hyperlink" Target="https://netsblox.org/protected-assets" TargetMode="External"/><Relationship Id="rId6" Type="http://schemas.openxmlformats.org/officeDocument/2006/relationships/hyperlink" Target="https://www.facebook.com/netsblox/" TargetMode="External"/><Relationship Id="rId1" Type="http://schemas.openxmlformats.org/officeDocument/2006/relationships/slideLayout" Target="../slideLayouts/slideLayout13.xml"/><Relationship Id="rId2" Type="http://schemas.openxmlformats.org/officeDocument/2006/relationships/hyperlink" Target="https://netsblox.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0" y="4631825"/>
            <a:ext cx="9144000" cy="570300"/>
          </a:xfrm>
          <a:prstGeom prst="rect">
            <a:avLst/>
          </a:prstGeom>
          <a:solidFill>
            <a:srgbClr val="5DF14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55" name="Google Shape;55;p13"/>
          <p:cNvPicPr preferRelativeResize="0"/>
          <p:nvPr/>
        </p:nvPicPr>
        <p:blipFill>
          <a:blip r:embed="rId3">
            <a:alphaModFix/>
          </a:blip>
          <a:stretch>
            <a:fillRect/>
          </a:stretch>
        </p:blipFill>
        <p:spPr>
          <a:xfrm>
            <a:off x="2579335" y="1541953"/>
            <a:ext cx="3922986" cy="1478718"/>
          </a:xfrm>
          <a:prstGeom prst="rect">
            <a:avLst/>
          </a:prstGeom>
          <a:noFill/>
          <a:ln>
            <a:noFill/>
          </a:ln>
        </p:spPr>
      </p:pic>
      <p:sp>
        <p:nvSpPr>
          <p:cNvPr id="2" name="TextBox 1"/>
          <p:cNvSpPr txBox="1"/>
          <p:nvPr/>
        </p:nvSpPr>
        <p:spPr>
          <a:xfrm>
            <a:off x="852055" y="92902"/>
            <a:ext cx="7377546" cy="1077218"/>
          </a:xfrm>
          <a:prstGeom prst="rect">
            <a:avLst/>
          </a:prstGeom>
          <a:noFill/>
        </p:spPr>
        <p:txBody>
          <a:bodyPr wrap="square" rtlCol="0">
            <a:spAutoFit/>
          </a:bodyPr>
          <a:lstStyle/>
          <a:p>
            <a:pPr algn="ctr"/>
            <a:r>
              <a:rPr lang="en-US" sz="3200" b="1" dirty="0">
                <a:solidFill>
                  <a:srgbClr val="FF0000"/>
                </a:solidFill>
              </a:rPr>
              <a:t>Hands-on Cybersecurity with Wireless Robots and </a:t>
            </a:r>
            <a:r>
              <a:rPr lang="en-US" sz="3200" b="1" dirty="0" err="1">
                <a:solidFill>
                  <a:srgbClr val="FF0000"/>
                </a:solidFill>
              </a:rPr>
              <a:t>NetsBlox</a:t>
            </a:r>
            <a:endParaRPr lang="en-US" sz="3200" b="1" dirty="0">
              <a:solidFill>
                <a:srgbClr val="FF0000"/>
              </a:solidFill>
            </a:endParaRPr>
          </a:p>
        </p:txBody>
      </p:sp>
      <p:sp>
        <p:nvSpPr>
          <p:cNvPr id="5" name="Rectangle 3"/>
          <p:cNvSpPr>
            <a:spLocks noGrp="1" noChangeArrowheads="1"/>
          </p:cNvSpPr>
          <p:nvPr>
            <p:ph type="subTitle" idx="1"/>
          </p:nvPr>
        </p:nvSpPr>
        <p:spPr>
          <a:xfrm>
            <a:off x="488373" y="3392504"/>
            <a:ext cx="8193231" cy="1219200"/>
          </a:xfrm>
        </p:spPr>
        <p:txBody>
          <a:bodyPr/>
          <a:lstStyle/>
          <a:p>
            <a:pPr eaLnBrk="1" hangingPunct="1">
              <a:lnSpc>
                <a:spcPct val="80000"/>
              </a:lnSpc>
            </a:pPr>
            <a:r>
              <a:rPr lang="en-US" altLang="en-US" sz="2000" b="1" dirty="0">
                <a:solidFill>
                  <a:srgbClr val="FF0000"/>
                </a:solidFill>
              </a:rPr>
              <a:t>Akos Ledeczi and Hamid Zare</a:t>
            </a:r>
          </a:p>
          <a:p>
            <a:pPr eaLnBrk="1" hangingPunct="1">
              <a:lnSpc>
                <a:spcPct val="80000"/>
              </a:lnSpc>
            </a:pPr>
            <a:r>
              <a:rPr lang="en-US" altLang="en-US" sz="1800" dirty="0">
                <a:solidFill>
                  <a:schemeClr val="tx1"/>
                </a:solidFill>
              </a:rPr>
              <a:t>akos.ledeczi@vanderbilt.edu</a:t>
            </a:r>
          </a:p>
          <a:p>
            <a:pPr eaLnBrk="1" hangingPunct="1">
              <a:lnSpc>
                <a:spcPct val="80000"/>
              </a:lnSpc>
            </a:pPr>
            <a:endParaRPr lang="en-US" altLang="en-US" sz="1800" dirty="0">
              <a:solidFill>
                <a:schemeClr val="tx1"/>
              </a:solidFill>
            </a:endParaRPr>
          </a:p>
          <a:p>
            <a:pPr eaLnBrk="1" hangingPunct="1">
              <a:lnSpc>
                <a:spcPct val="80000"/>
              </a:lnSpc>
            </a:pPr>
            <a:r>
              <a:rPr lang="en-US" altLang="en-US" sz="1600" dirty="0">
                <a:solidFill>
                  <a:schemeClr val="tx1"/>
                </a:solidFill>
              </a:rPr>
              <a:t>Gordon Stein, Ben </a:t>
            </a:r>
            <a:r>
              <a:rPr lang="en-US" altLang="en-US" sz="1600" dirty="0" err="1">
                <a:solidFill>
                  <a:schemeClr val="tx1"/>
                </a:solidFill>
              </a:rPr>
              <a:t>Yett</a:t>
            </a:r>
            <a:r>
              <a:rPr lang="en-US" altLang="en-US" sz="1600" dirty="0">
                <a:solidFill>
                  <a:schemeClr val="tx1"/>
                </a:solidFill>
              </a:rPr>
              <a:t>, Nicole Hutchins, Peter Volgyesi, Brian Broll, Miklos Maroti</a:t>
            </a:r>
          </a:p>
        </p:txBody>
      </p:sp>
      <p:sp>
        <p:nvSpPr>
          <p:cNvPr id="6" name="Rectangle 3"/>
          <p:cNvSpPr txBox="1">
            <a:spLocks noChangeArrowheads="1"/>
          </p:cNvSpPr>
          <p:nvPr/>
        </p:nvSpPr>
        <p:spPr>
          <a:xfrm>
            <a:off x="578427" y="4753841"/>
            <a:ext cx="8193231" cy="4482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nSpc>
                <a:spcPct val="80000"/>
              </a:lnSpc>
            </a:pPr>
            <a:r>
              <a:rPr lang="en-US" altLang="en-US" sz="1600" b="1" i="1" dirty="0">
                <a:solidFill>
                  <a:schemeClr val="tx2">
                    <a:lumMod val="25000"/>
                  </a:schemeClr>
                </a:solidFill>
              </a:rPr>
              <a:t>Supported by the NSA, the NSF and Vanderbilt University</a:t>
            </a:r>
            <a:endParaRPr lang="en-US" altLang="en-US" sz="1400" b="1" i="1" dirty="0">
              <a:solidFill>
                <a:schemeClr val="tx2">
                  <a:lumMod val="2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sz="2400"/>
              <a:t>Message Passing</a:t>
            </a:r>
          </a:p>
        </p:txBody>
      </p:sp>
      <p:sp>
        <p:nvSpPr>
          <p:cNvPr id="20483" name="Slide Number Placeholder 3"/>
          <p:cNvSpPr>
            <a:spLocks noGrp="1"/>
          </p:cNvSpPr>
          <p:nvPr>
            <p:ph type="sldNum" sz="quarter" idx="10"/>
          </p:nvPr>
        </p:nvSpPr>
        <p:spPr>
          <a:xfrm>
            <a:off x="7429500" y="4857750"/>
            <a:ext cx="571500" cy="28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bg1"/>
                </a:solidFill>
                <a:latin typeface="Times New Roman" panose="02020603050405020304" pitchFamily="18" charset="0"/>
                <a:ea typeface="MS PGothic" panose="020B0600070205080204" pitchFamily="34" charset="-128"/>
              </a:defRPr>
            </a:lvl1pPr>
            <a:lvl2pPr marL="557213" indent="-214313" eaLnBrk="0" hangingPunct="0">
              <a:defRPr sz="1500">
                <a:solidFill>
                  <a:schemeClr val="bg1"/>
                </a:solidFill>
                <a:latin typeface="Times New Roman" panose="02020603050405020304" pitchFamily="18" charset="0"/>
                <a:ea typeface="MS PGothic" panose="020B0600070205080204" pitchFamily="34" charset="-128"/>
              </a:defRPr>
            </a:lvl2pPr>
            <a:lvl3pPr marL="857250" indent="-171450" eaLnBrk="0" hangingPunct="0">
              <a:defRPr sz="1500">
                <a:solidFill>
                  <a:schemeClr val="bg1"/>
                </a:solidFill>
                <a:latin typeface="Times New Roman" panose="02020603050405020304" pitchFamily="18" charset="0"/>
                <a:ea typeface="MS PGothic" panose="020B0600070205080204" pitchFamily="34" charset="-128"/>
              </a:defRPr>
            </a:lvl3pPr>
            <a:lvl4pPr marL="1200150" indent="-171450" eaLnBrk="0" hangingPunct="0">
              <a:defRPr sz="1500">
                <a:solidFill>
                  <a:schemeClr val="bg1"/>
                </a:solidFill>
                <a:latin typeface="Times New Roman" panose="02020603050405020304" pitchFamily="18" charset="0"/>
                <a:ea typeface="MS PGothic" panose="020B0600070205080204" pitchFamily="34" charset="-128"/>
              </a:defRPr>
            </a:lvl4pPr>
            <a:lvl5pPr marL="1543050" indent="-171450" eaLnBrk="0" hangingPunct="0">
              <a:defRPr sz="1500">
                <a:solidFill>
                  <a:schemeClr val="bg1"/>
                </a:solidFill>
                <a:latin typeface="Times New Roman" panose="02020603050405020304" pitchFamily="18" charset="0"/>
                <a:ea typeface="MS PGothic" panose="020B0600070205080204" pitchFamily="34" charset="-128"/>
              </a:defRPr>
            </a:lvl5pPr>
            <a:lvl6pPr marL="18859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6pPr>
            <a:lvl7pPr marL="22288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7pPr>
            <a:lvl8pPr marL="25717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8pPr>
            <a:lvl9pPr marL="29146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9pPr>
          </a:lstStyle>
          <a:p>
            <a:pPr defTabSz="685800" eaLnBrk="1" fontAlgn="base" hangingPunct="1">
              <a:spcBef>
                <a:spcPct val="0"/>
              </a:spcBef>
              <a:spcAft>
                <a:spcPct val="0"/>
              </a:spcAft>
              <a:buClrTx/>
            </a:pPr>
            <a:fld id="{C8B06C0C-166E-4093-91E0-05866614FE87}" type="slidenum">
              <a:rPr lang="en-US" altLang="en-US" sz="750" kern="1200">
                <a:solidFill>
                  <a:srgbClr val="000000"/>
                </a:solidFill>
                <a:latin typeface="Arial" panose="020B0604020202020204" pitchFamily="34" charset="0"/>
              </a:rPr>
              <a:pPr defTabSz="685800" eaLnBrk="1" fontAlgn="base" hangingPunct="1">
                <a:spcBef>
                  <a:spcPct val="0"/>
                </a:spcBef>
                <a:spcAft>
                  <a:spcPct val="0"/>
                </a:spcAft>
                <a:buClrTx/>
              </a:pPr>
              <a:t>10</a:t>
            </a:fld>
            <a:endParaRPr lang="en-US" altLang="en-US" sz="750" kern="1200" dirty="0">
              <a:solidFill>
                <a:srgbClr val="000000"/>
              </a:solidFill>
              <a:latin typeface="Arial" panose="020B0604020202020204" pitchFamily="34" charset="0"/>
            </a:endParaRPr>
          </a:p>
        </p:txBody>
      </p:sp>
      <p:pic>
        <p:nvPicPr>
          <p:cNvPr id="2048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8350" y="2638986"/>
            <a:ext cx="6518077" cy="52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Content Placeholder 1"/>
          <p:cNvSpPr txBox="1">
            <a:spLocks/>
          </p:cNvSpPr>
          <p:nvPr/>
        </p:nvSpPr>
        <p:spPr bwMode="auto">
          <a:xfrm>
            <a:off x="1428750" y="1143000"/>
            <a:ext cx="600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0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9pPr>
          </a:lstStyle>
          <a:p>
            <a:pPr marL="257175" indent="-257175" defTabSz="685800" fontAlgn="base">
              <a:spcBef>
                <a:spcPct val="20000"/>
              </a:spcBef>
              <a:spcAft>
                <a:spcPct val="0"/>
              </a:spcAft>
              <a:buClr>
                <a:srgbClr val="CC3300"/>
              </a:buClr>
              <a:buFont typeface="Wingdings" panose="05000000000000000000" pitchFamily="2" charset="2"/>
              <a:buChar char="§"/>
            </a:pPr>
            <a:r>
              <a:rPr lang="en-US" altLang="en-US" sz="1800" kern="1200" dirty="0">
                <a:solidFill>
                  <a:srgbClr val="000000"/>
                </a:solidFill>
                <a:latin typeface="Tahoma" panose="020B0604030504040204" pitchFamily="34" charset="0"/>
                <a:cs typeface="+mn-cs"/>
              </a:rPr>
              <a:t>Similar to Events in Snap!</a:t>
            </a:r>
          </a:p>
          <a:p>
            <a:pPr marL="557213" lvl="1" indent="-214313" defTabSz="685800" fontAlgn="base">
              <a:spcBef>
                <a:spcPct val="20000"/>
              </a:spcBef>
              <a:spcAft>
                <a:spcPct val="0"/>
              </a:spcAft>
              <a:buClr>
                <a:srgbClr val="CC3300"/>
              </a:buClr>
              <a:buFont typeface="Wingdings" panose="05000000000000000000" pitchFamily="2" charset="2"/>
              <a:buChar char="§"/>
            </a:pPr>
            <a:r>
              <a:rPr lang="en-US" altLang="en-US" sz="1800" kern="1200" dirty="0">
                <a:solidFill>
                  <a:srgbClr val="000000"/>
                </a:solidFill>
                <a:latin typeface="Tahoma" panose="020B0604030504040204" pitchFamily="34" charset="0"/>
                <a:cs typeface="+mn-cs"/>
              </a:rPr>
              <a:t>Carry data</a:t>
            </a:r>
          </a:p>
          <a:p>
            <a:pPr marL="557213" lvl="1" indent="-214313" defTabSz="685800" fontAlgn="base">
              <a:spcBef>
                <a:spcPct val="20000"/>
              </a:spcBef>
              <a:spcAft>
                <a:spcPct val="0"/>
              </a:spcAft>
              <a:buClr>
                <a:srgbClr val="CC3300"/>
              </a:buClr>
              <a:buFont typeface="Wingdings" panose="05000000000000000000" pitchFamily="2" charset="2"/>
              <a:buChar char="§"/>
            </a:pPr>
            <a:r>
              <a:rPr lang="en-US" altLang="en-US" sz="1800" kern="1200" dirty="0">
                <a:solidFill>
                  <a:srgbClr val="000000"/>
                </a:solidFill>
                <a:latin typeface="Tahoma" panose="020B0604030504040204" pitchFamily="34" charset="0"/>
                <a:cs typeface="+mn-cs"/>
              </a:rPr>
              <a:t>Can go from one computer to another</a:t>
            </a:r>
          </a:p>
        </p:txBody>
      </p:sp>
      <p:sp>
        <p:nvSpPr>
          <p:cNvPr id="20486" name="Content Placeholder 1"/>
          <p:cNvSpPr txBox="1">
            <a:spLocks/>
          </p:cNvSpPr>
          <p:nvPr/>
        </p:nvSpPr>
        <p:spPr bwMode="auto">
          <a:xfrm>
            <a:off x="1428750" y="2181785"/>
            <a:ext cx="600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0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9pPr>
          </a:lstStyle>
          <a:p>
            <a:pPr marL="257175" indent="-257175" defTabSz="685800" fontAlgn="base">
              <a:spcBef>
                <a:spcPct val="20000"/>
              </a:spcBef>
              <a:spcAft>
                <a:spcPct val="0"/>
              </a:spcAft>
              <a:buClr>
                <a:srgbClr val="CC3300"/>
              </a:buClr>
              <a:buFont typeface="Wingdings" panose="05000000000000000000" pitchFamily="2" charset="2"/>
              <a:buChar char="§"/>
            </a:pPr>
            <a:r>
              <a:rPr lang="en-US" altLang="en-US" sz="1800" kern="1200" dirty="0">
                <a:solidFill>
                  <a:srgbClr val="000000"/>
                </a:solidFill>
                <a:latin typeface="Tahoma" panose="020B0604030504040204" pitchFamily="34" charset="0"/>
                <a:cs typeface="+mn-cs"/>
              </a:rPr>
              <a:t>Messages in </a:t>
            </a:r>
            <a:r>
              <a:rPr lang="en-US" altLang="en-US" sz="1800" kern="1200" dirty="0" err="1">
                <a:solidFill>
                  <a:srgbClr val="000000"/>
                </a:solidFill>
                <a:latin typeface="Tahoma" panose="020B0604030504040204" pitchFamily="34" charset="0"/>
                <a:cs typeface="+mn-cs"/>
              </a:rPr>
              <a:t>NetsBlox</a:t>
            </a:r>
            <a:r>
              <a:rPr lang="en-US" altLang="en-US" sz="1800" kern="1200" dirty="0">
                <a:solidFill>
                  <a:srgbClr val="000000"/>
                </a:solidFill>
                <a:latin typeface="Tahoma" panose="020B0604030504040204" pitchFamily="34" charset="0"/>
                <a:cs typeface="+mn-cs"/>
              </a:rPr>
              <a:t> (typed):</a:t>
            </a:r>
          </a:p>
        </p:txBody>
      </p:sp>
      <p:sp>
        <p:nvSpPr>
          <p:cNvPr id="20487" name="Content Placeholder 1"/>
          <p:cNvSpPr txBox="1">
            <a:spLocks/>
          </p:cNvSpPr>
          <p:nvPr/>
        </p:nvSpPr>
        <p:spPr bwMode="auto">
          <a:xfrm>
            <a:off x="1428750" y="3439085"/>
            <a:ext cx="600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0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9pPr>
          </a:lstStyle>
          <a:p>
            <a:pPr marL="257175" indent="-257175" defTabSz="685800" fontAlgn="base">
              <a:spcBef>
                <a:spcPct val="20000"/>
              </a:spcBef>
              <a:spcAft>
                <a:spcPct val="0"/>
              </a:spcAft>
              <a:buClr>
                <a:srgbClr val="CC3300"/>
              </a:buClr>
              <a:buFont typeface="Wingdings" panose="05000000000000000000" pitchFamily="2" charset="2"/>
              <a:buChar char="§"/>
            </a:pPr>
            <a:r>
              <a:rPr lang="en-US" altLang="en-US" sz="1800" kern="1200">
                <a:solidFill>
                  <a:srgbClr val="000000"/>
                </a:solidFill>
                <a:latin typeface="Tahoma" panose="020B0604030504040204" pitchFamily="34" charset="0"/>
                <a:cs typeface="+mn-cs"/>
              </a:rPr>
              <a:t>Message type editor:</a:t>
            </a:r>
          </a:p>
        </p:txBody>
      </p:sp>
      <p:pic>
        <p:nvPicPr>
          <p:cNvPr id="2048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3562350"/>
            <a:ext cx="26289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043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171450"/>
            <a:ext cx="9144000" cy="628650"/>
          </a:xfrm>
        </p:spPr>
        <p:txBody>
          <a:bodyPr/>
          <a:lstStyle/>
          <a:p>
            <a:r>
              <a:rPr lang="en-US" altLang="en-US" dirty="0"/>
              <a:t>The Room</a:t>
            </a:r>
          </a:p>
        </p:txBody>
      </p:sp>
      <p:sp>
        <p:nvSpPr>
          <p:cNvPr id="22530" name="Content Placeholder 2"/>
          <p:cNvSpPr>
            <a:spLocks noGrp="1"/>
          </p:cNvSpPr>
          <p:nvPr>
            <p:ph idx="1"/>
          </p:nvPr>
        </p:nvSpPr>
        <p:spPr>
          <a:xfrm>
            <a:off x="878032" y="914400"/>
            <a:ext cx="3751118" cy="3829050"/>
          </a:xfrm>
        </p:spPr>
        <p:txBody>
          <a:bodyPr/>
          <a:lstStyle/>
          <a:p>
            <a:r>
              <a:rPr lang="en-US" altLang="en-US" sz="1800" dirty="0"/>
              <a:t>Set of roles/clients participating in the distributed application (subprojects)</a:t>
            </a:r>
          </a:p>
          <a:p>
            <a:r>
              <a:rPr lang="en-US" altLang="en-US" sz="1800" dirty="0"/>
              <a:t>Each role has its own set of sprites, stage and scripts</a:t>
            </a:r>
          </a:p>
          <a:p>
            <a:r>
              <a:rPr lang="en-US" altLang="en-US" sz="1800" dirty="0"/>
              <a:t>The owner invites other users to to run the project by “playing” a given role</a:t>
            </a:r>
          </a:p>
          <a:p>
            <a:r>
              <a:rPr lang="en-US" altLang="en-US" sz="1800" dirty="0"/>
              <a:t>Messages can be sent to these users (i.e., roles)</a:t>
            </a:r>
          </a:p>
          <a:p>
            <a:r>
              <a:rPr lang="en-US" altLang="en-US" sz="1800" dirty="0"/>
              <a:t>A new instance of the room is created for every new run of the application</a:t>
            </a:r>
          </a:p>
        </p:txBody>
      </p:sp>
      <p:sp>
        <p:nvSpPr>
          <p:cNvPr id="22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bg1"/>
                </a:solidFill>
                <a:latin typeface="Times New Roman" panose="02020603050405020304" pitchFamily="18" charset="0"/>
                <a:ea typeface="MS PGothic" panose="020B0600070205080204" pitchFamily="34" charset="-128"/>
              </a:defRPr>
            </a:lvl1pPr>
            <a:lvl2pPr marL="557213" indent="-214313" eaLnBrk="0" hangingPunct="0">
              <a:defRPr sz="1500">
                <a:solidFill>
                  <a:schemeClr val="bg1"/>
                </a:solidFill>
                <a:latin typeface="Times New Roman" panose="02020603050405020304" pitchFamily="18" charset="0"/>
                <a:ea typeface="MS PGothic" panose="020B0600070205080204" pitchFamily="34" charset="-128"/>
              </a:defRPr>
            </a:lvl2pPr>
            <a:lvl3pPr marL="857250" indent="-171450" eaLnBrk="0" hangingPunct="0">
              <a:defRPr sz="1500">
                <a:solidFill>
                  <a:schemeClr val="bg1"/>
                </a:solidFill>
                <a:latin typeface="Times New Roman" panose="02020603050405020304" pitchFamily="18" charset="0"/>
                <a:ea typeface="MS PGothic" panose="020B0600070205080204" pitchFamily="34" charset="-128"/>
              </a:defRPr>
            </a:lvl3pPr>
            <a:lvl4pPr marL="1200150" indent="-171450" eaLnBrk="0" hangingPunct="0">
              <a:defRPr sz="1500">
                <a:solidFill>
                  <a:schemeClr val="bg1"/>
                </a:solidFill>
                <a:latin typeface="Times New Roman" panose="02020603050405020304" pitchFamily="18" charset="0"/>
                <a:ea typeface="MS PGothic" panose="020B0600070205080204" pitchFamily="34" charset="-128"/>
              </a:defRPr>
            </a:lvl4pPr>
            <a:lvl5pPr marL="1543050" indent="-171450" eaLnBrk="0" hangingPunct="0">
              <a:defRPr sz="1500">
                <a:solidFill>
                  <a:schemeClr val="bg1"/>
                </a:solidFill>
                <a:latin typeface="Times New Roman" panose="02020603050405020304" pitchFamily="18" charset="0"/>
                <a:ea typeface="MS PGothic" panose="020B0600070205080204" pitchFamily="34" charset="-128"/>
              </a:defRPr>
            </a:lvl5pPr>
            <a:lvl6pPr marL="18859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6pPr>
            <a:lvl7pPr marL="22288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7pPr>
            <a:lvl8pPr marL="25717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8pPr>
            <a:lvl9pPr marL="29146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9pPr>
          </a:lstStyle>
          <a:p>
            <a:pPr defTabSz="685800" eaLnBrk="1" fontAlgn="base" hangingPunct="1">
              <a:spcBef>
                <a:spcPct val="0"/>
              </a:spcBef>
              <a:spcAft>
                <a:spcPct val="0"/>
              </a:spcAft>
              <a:buClrTx/>
            </a:pPr>
            <a:fld id="{3FD4261E-B1A9-4BBA-A71D-A6B1EF5D7FD2}" type="slidenum">
              <a:rPr lang="en-US" altLang="en-US" sz="750" kern="1200">
                <a:solidFill>
                  <a:srgbClr val="000000"/>
                </a:solidFill>
                <a:latin typeface="Arial" panose="020B0604020202020204" pitchFamily="34" charset="0"/>
              </a:rPr>
              <a:pPr defTabSz="685800" eaLnBrk="1" fontAlgn="base" hangingPunct="1">
                <a:spcBef>
                  <a:spcPct val="0"/>
                </a:spcBef>
                <a:spcAft>
                  <a:spcPct val="0"/>
                </a:spcAft>
                <a:buClrTx/>
              </a:pPr>
              <a:t>11</a:t>
            </a:fld>
            <a:endParaRPr lang="en-US" altLang="en-US" sz="750" kern="1200">
              <a:solidFill>
                <a:srgbClr val="000000"/>
              </a:solidFill>
              <a:latin typeface="Arial" panose="020B0604020202020204" pitchFamily="34" charset="0"/>
            </a:endParaRPr>
          </a:p>
        </p:txBody>
      </p:sp>
      <p:pic>
        <p:nvPicPr>
          <p:cNvPr id="2" name="Picture 1" descr="Screen Shot 2018-07-07 at 11.18.0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9150" y="914401"/>
            <a:ext cx="3314700" cy="2827073"/>
          </a:xfrm>
          <a:prstGeom prst="rect">
            <a:avLst/>
          </a:prstGeom>
        </p:spPr>
      </p:pic>
      <p:pic>
        <p:nvPicPr>
          <p:cNvPr id="3" name="Picture 2" descr="Screen Shot 2018-07-07 at 11.20.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3943350"/>
            <a:ext cx="3291840" cy="914400"/>
          </a:xfrm>
          <a:prstGeom prst="rect">
            <a:avLst/>
          </a:prstGeom>
        </p:spPr>
      </p:pic>
    </p:spTree>
    <p:extLst>
      <p:ext uri="{BB962C8B-B14F-4D97-AF65-F5344CB8AC3E}">
        <p14:creationId xmlns:p14="http://schemas.microsoft.com/office/powerpoint/2010/main" val="11134592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Passing Demonstrations</a:t>
            </a:r>
          </a:p>
        </p:txBody>
      </p:sp>
      <p:sp>
        <p:nvSpPr>
          <p:cNvPr id="3" name="Content Placeholder 2"/>
          <p:cNvSpPr>
            <a:spLocks noGrp="1"/>
          </p:cNvSpPr>
          <p:nvPr>
            <p:ph idx="1"/>
          </p:nvPr>
        </p:nvSpPr>
        <p:spPr>
          <a:xfrm>
            <a:off x="159327" y="4530083"/>
            <a:ext cx="8749146" cy="529937"/>
          </a:xfrm>
        </p:spPr>
        <p:txBody>
          <a:bodyPr/>
          <a:lstStyle/>
          <a:p>
            <a:pPr marL="0" indent="0" algn="ctr">
              <a:buNone/>
            </a:pPr>
            <a:r>
              <a:rPr lang="en-US" sz="2400" dirty="0"/>
              <a:t>Various distributed projects using message passing</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12</a:t>
            </a:fld>
            <a:endParaRPr lang="en-US" altLang="en-US" kern="1200">
              <a:solidFill>
                <a:srgbClr val="000000"/>
              </a:solidFill>
              <a:ea typeface="MS PGothic"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7464" y="1412499"/>
            <a:ext cx="2367649" cy="21349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5" y="1412500"/>
            <a:ext cx="2367649" cy="21349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8302" y="962275"/>
            <a:ext cx="4575698" cy="3279393"/>
          </a:xfrm>
          <a:prstGeom prst="rect">
            <a:avLst/>
          </a:prstGeom>
        </p:spPr>
      </p:pic>
      <p:sp>
        <p:nvSpPr>
          <p:cNvPr id="8" name="TextBox 7"/>
          <p:cNvSpPr txBox="1"/>
          <p:nvPr/>
        </p:nvSpPr>
        <p:spPr>
          <a:xfrm>
            <a:off x="1719921" y="3547488"/>
            <a:ext cx="1180131" cy="307777"/>
          </a:xfrm>
          <a:prstGeom prst="rect">
            <a:avLst/>
          </a:prstGeom>
          <a:noFill/>
        </p:spPr>
        <p:txBody>
          <a:bodyPr wrap="none" rtlCol="0">
            <a:spAutoFit/>
          </a:bodyPr>
          <a:lstStyle/>
          <a:p>
            <a:r>
              <a:rPr lang="en-US" dirty="0"/>
              <a:t>(Semi) Pong</a:t>
            </a:r>
          </a:p>
        </p:txBody>
      </p:sp>
      <p:sp>
        <p:nvSpPr>
          <p:cNvPr id="9" name="TextBox 8"/>
          <p:cNvSpPr txBox="1"/>
          <p:nvPr/>
        </p:nvSpPr>
        <p:spPr>
          <a:xfrm>
            <a:off x="5992773" y="4138826"/>
            <a:ext cx="1726755" cy="307777"/>
          </a:xfrm>
          <a:prstGeom prst="rect">
            <a:avLst/>
          </a:prstGeom>
          <a:noFill/>
        </p:spPr>
        <p:txBody>
          <a:bodyPr wrap="none" rtlCol="0">
            <a:spAutoFit/>
          </a:bodyPr>
          <a:lstStyle/>
          <a:p>
            <a:r>
              <a:rPr lang="en-US" dirty="0"/>
              <a:t>Shared Whiteboard</a:t>
            </a:r>
          </a:p>
        </p:txBody>
      </p:sp>
    </p:spTree>
    <p:extLst>
      <p:ext uri="{BB962C8B-B14F-4D97-AF65-F5344CB8AC3E}">
        <p14:creationId xmlns:p14="http://schemas.microsoft.com/office/powerpoint/2010/main" val="36718833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13</a:t>
            </a:fld>
            <a:endParaRPr lang="en-US" altLang="en-US" kern="1200">
              <a:solidFill>
                <a:srgbClr val="000000"/>
              </a:solidFill>
              <a:ea typeface="MS PGothic" panose="020B0600070205080204" pitchFamily="34" charset="-128"/>
            </a:endParaRPr>
          </a:p>
        </p:txBody>
      </p:sp>
      <p:pic>
        <p:nvPicPr>
          <p:cNvPr id="5" name="Picture 4" descr="File:&lt;strong&gt;CoffeeCup&lt;/strong&gt;.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794" y="743348"/>
            <a:ext cx="2891012" cy="2891012"/>
          </a:xfrm>
          <a:prstGeom prst="rect">
            <a:avLst/>
          </a:prstGeom>
        </p:spPr>
      </p:pic>
      <p:sp>
        <p:nvSpPr>
          <p:cNvPr id="6" name="Google Shape;62;p14"/>
          <p:cNvSpPr txBox="1"/>
          <p:nvPr/>
        </p:nvSpPr>
        <p:spPr>
          <a:xfrm>
            <a:off x="0" y="4479075"/>
            <a:ext cx="9144000" cy="664500"/>
          </a:xfrm>
          <a:prstGeom prst="rect">
            <a:avLst/>
          </a:prstGeom>
          <a:solidFill>
            <a:srgbClr val="5DF14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7" name="Google Shape;63;p14"/>
          <p:cNvPicPr preferRelativeResize="0"/>
          <p:nvPr/>
        </p:nvPicPr>
        <p:blipFill>
          <a:blip r:embed="rId3">
            <a:alphaModFix/>
          </a:blip>
          <a:stretch>
            <a:fillRect/>
          </a:stretch>
        </p:blipFill>
        <p:spPr>
          <a:xfrm>
            <a:off x="6925474" y="4198149"/>
            <a:ext cx="2088688" cy="792600"/>
          </a:xfrm>
          <a:prstGeom prst="rect">
            <a:avLst/>
          </a:prstGeom>
          <a:noFill/>
          <a:ln>
            <a:noFill/>
          </a:ln>
        </p:spPr>
      </p:pic>
    </p:spTree>
    <p:extLst>
      <p:ext uri="{BB962C8B-B14F-4D97-AF65-F5344CB8AC3E}">
        <p14:creationId xmlns:p14="http://schemas.microsoft.com/office/powerpoint/2010/main" val="4609469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altLang="en-US" dirty="0"/>
              <a:t>Robotics with a Difference</a:t>
            </a:r>
          </a:p>
        </p:txBody>
      </p:sp>
      <p:sp>
        <p:nvSpPr>
          <p:cNvPr id="22530" name="Content Placeholder 2"/>
          <p:cNvSpPr>
            <a:spLocks noGrp="1"/>
          </p:cNvSpPr>
          <p:nvPr>
            <p:ph idx="1"/>
          </p:nvPr>
        </p:nvSpPr>
        <p:spPr>
          <a:xfrm>
            <a:off x="1314450" y="914399"/>
            <a:ext cx="6457950" cy="4088823"/>
          </a:xfrm>
        </p:spPr>
        <p:txBody>
          <a:bodyPr/>
          <a:lstStyle/>
          <a:p>
            <a:r>
              <a:rPr lang="en-US" altLang="en-US" sz="1725" dirty="0" err="1"/>
              <a:t>NetsBlox</a:t>
            </a:r>
            <a:r>
              <a:rPr lang="en-US" altLang="en-US" sz="1725" dirty="0"/>
              <a:t> program runs in the browser</a:t>
            </a:r>
          </a:p>
          <a:p>
            <a:r>
              <a:rPr lang="en-US" altLang="en-US" sz="1725" dirty="0"/>
              <a:t>Uses </a:t>
            </a:r>
            <a:r>
              <a:rPr lang="en-US" altLang="en-US" sz="1725" b="1" dirty="0">
                <a:solidFill>
                  <a:srgbClr val="FF0000"/>
                </a:solidFill>
              </a:rPr>
              <a:t>RPCs</a:t>
            </a:r>
            <a:r>
              <a:rPr lang="en-US" altLang="en-US" sz="1725" dirty="0">
                <a:solidFill>
                  <a:srgbClr val="FF0000"/>
                </a:solidFill>
              </a:rPr>
              <a:t> </a:t>
            </a:r>
            <a:r>
              <a:rPr lang="en-US" altLang="en-US" sz="1725" dirty="0"/>
              <a:t>to control the robots via </a:t>
            </a:r>
            <a:r>
              <a:rPr lang="en-US" altLang="en-US" sz="1725" dirty="0" err="1"/>
              <a:t>WiFi</a:t>
            </a:r>
            <a:endParaRPr lang="en-US" altLang="en-US" sz="1725" dirty="0"/>
          </a:p>
          <a:p>
            <a:r>
              <a:rPr lang="en-US" altLang="en-US" sz="1725" dirty="0"/>
              <a:t>No wires, no need to download the program: just like programming a sprite</a:t>
            </a:r>
          </a:p>
          <a:p>
            <a:r>
              <a:rPr lang="en-US" altLang="en-US" sz="1725" dirty="0"/>
              <a:t>Robot sends </a:t>
            </a:r>
            <a:r>
              <a:rPr lang="en-US" altLang="en-US" sz="1725" b="1" dirty="0">
                <a:solidFill>
                  <a:srgbClr val="FF0000"/>
                </a:solidFill>
              </a:rPr>
              <a:t>messages</a:t>
            </a:r>
            <a:r>
              <a:rPr lang="en-US" altLang="en-US" sz="1725" dirty="0">
                <a:solidFill>
                  <a:srgbClr val="FF0000"/>
                </a:solidFill>
              </a:rPr>
              <a:t> </a:t>
            </a:r>
            <a:r>
              <a:rPr lang="en-US" altLang="en-US" sz="1725" dirty="0"/>
              <a:t>back with sensor values</a:t>
            </a:r>
          </a:p>
          <a:p>
            <a:r>
              <a:rPr lang="en-US" altLang="en-US" sz="1725" dirty="0"/>
              <a:t>Robot commands are sent in the clear, can be overheard: Various cyber attacks and cyber defense techniques can be taught in a hands-on manner.</a:t>
            </a:r>
          </a:p>
          <a:p>
            <a:r>
              <a:rPr lang="en-US" altLang="en-US" sz="1725" dirty="0"/>
              <a:t>Robot driving competition where other students are allowed to cyber attack the current racer</a:t>
            </a:r>
          </a:p>
          <a:p>
            <a:r>
              <a:rPr lang="en-US" altLang="en-US" sz="1725" dirty="0"/>
              <a:t>Two summer camps last year and two last month: level of engagement was off the charts</a:t>
            </a:r>
          </a:p>
          <a:p>
            <a:pPr lvl="1"/>
            <a:endParaRPr lang="en-US" altLang="en-US" sz="1725" dirty="0"/>
          </a:p>
        </p:txBody>
      </p:sp>
    </p:spTree>
    <p:extLst>
      <p:ext uri="{BB962C8B-B14F-4D97-AF65-F5344CB8AC3E}">
        <p14:creationId xmlns:p14="http://schemas.microsoft.com/office/powerpoint/2010/main" val="29593741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Parallax </a:t>
            </a:r>
            <a:r>
              <a:rPr lang="en-US" dirty="0" err="1"/>
              <a:t>ActivityBot</a:t>
            </a:r>
            <a:r>
              <a:rPr lang="en-US" dirty="0"/>
              <a:t> 360</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15</a:t>
            </a:fld>
            <a:endParaRPr lang="en-US" altLang="en-US" kern="1200">
              <a:solidFill>
                <a:srgbClr val="000000"/>
              </a:solidFill>
              <a:ea typeface="MS PGothic" panose="020B0600070205080204" pitchFamily="34" charset="-128"/>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927516" y="2951885"/>
            <a:ext cx="4972050" cy="210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1314450" y="888425"/>
            <a:ext cx="6457950" cy="2052206"/>
          </a:xfrm>
        </p:spPr>
        <p:txBody>
          <a:bodyPr/>
          <a:lstStyle/>
          <a:p>
            <a:r>
              <a:rPr lang="en-US" altLang="en-US" sz="1600" dirty="0" err="1"/>
              <a:t>WiFi</a:t>
            </a:r>
            <a:r>
              <a:rPr lang="en-US" altLang="en-US" sz="1600" dirty="0"/>
              <a:t> enabled with an extra hardware module</a:t>
            </a:r>
          </a:p>
          <a:p>
            <a:r>
              <a:rPr lang="en-US" altLang="en-US" sz="1600" dirty="0"/>
              <a:t>MAC address used as unique ID (last four digits are enough)</a:t>
            </a:r>
          </a:p>
          <a:p>
            <a:r>
              <a:rPr lang="en-US" altLang="en-US" sz="1600" dirty="0"/>
              <a:t>Left and right wheel controlled independently</a:t>
            </a:r>
          </a:p>
          <a:p>
            <a:r>
              <a:rPr lang="en-US" altLang="en-US" sz="1600" dirty="0"/>
              <a:t>Sensors:</a:t>
            </a:r>
          </a:p>
          <a:p>
            <a:pPr lvl="1"/>
            <a:r>
              <a:rPr lang="en-US" altLang="en-US" sz="1400" dirty="0"/>
              <a:t>Ultrasonic range</a:t>
            </a:r>
          </a:p>
          <a:p>
            <a:pPr lvl="1"/>
            <a:r>
              <a:rPr lang="en-US" altLang="en-US" sz="1400" dirty="0"/>
              <a:t>Optical wheel encoders</a:t>
            </a:r>
          </a:p>
          <a:p>
            <a:pPr lvl="1"/>
            <a:r>
              <a:rPr lang="en-US" altLang="en-US" sz="1400" dirty="0"/>
              <a:t>Touch sensors (whiskers)</a:t>
            </a:r>
          </a:p>
          <a:p>
            <a:pPr marL="342900" lvl="1" indent="0">
              <a:buNone/>
            </a:pPr>
            <a:endParaRPr lang="en-US" altLang="en-US" sz="1600" dirty="0"/>
          </a:p>
        </p:txBody>
      </p:sp>
    </p:spTree>
    <p:extLst>
      <p:ext uri="{BB962C8B-B14F-4D97-AF65-F5344CB8AC3E}">
        <p14:creationId xmlns:p14="http://schemas.microsoft.com/office/powerpoint/2010/main" val="32971248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50"/>
            <a:ext cx="9144000" cy="628650"/>
          </a:xfrm>
        </p:spPr>
        <p:txBody>
          <a:bodyPr/>
          <a:lstStyle/>
          <a:p>
            <a:r>
              <a:rPr lang="en-US" dirty="0"/>
              <a:t>Tips and Tricks</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16</a:t>
            </a:fld>
            <a:endParaRPr lang="en-US" altLang="en-US" kern="1200">
              <a:solidFill>
                <a:srgbClr val="000000"/>
              </a:solidFill>
              <a:ea typeface="MS PGothic" panose="020B0600070205080204" pitchFamily="34" charset="-128"/>
            </a:endParaRPr>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927516" y="2951885"/>
            <a:ext cx="4972050" cy="210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
          </p:nvPr>
        </p:nvSpPr>
        <p:spPr>
          <a:xfrm>
            <a:off x="509155" y="888425"/>
            <a:ext cx="8136081" cy="2052206"/>
          </a:xfrm>
        </p:spPr>
        <p:txBody>
          <a:bodyPr/>
          <a:lstStyle/>
          <a:p>
            <a:r>
              <a:rPr lang="en-US" altLang="en-US" sz="1600" dirty="0"/>
              <a:t>Blue LED </a:t>
            </a:r>
            <a:r>
              <a:rPr lang="en-US" altLang="en-US" sz="1600" dirty="0" smtClean="0"/>
              <a:t>blinks: </a:t>
            </a:r>
            <a:r>
              <a:rPr lang="en-US" altLang="en-US" sz="1600" dirty="0" err="1" smtClean="0"/>
              <a:t>WiFi</a:t>
            </a:r>
            <a:r>
              <a:rPr lang="en-US" altLang="en-US" sz="1600" dirty="0" smtClean="0"/>
              <a:t> </a:t>
            </a:r>
            <a:r>
              <a:rPr lang="en-US" altLang="en-US" sz="1600" dirty="0"/>
              <a:t>is connected</a:t>
            </a:r>
          </a:p>
          <a:p>
            <a:r>
              <a:rPr lang="en-US" altLang="en-US" sz="1600" dirty="0"/>
              <a:t>Main switch has three states: OFF, everything but the motors ON, ON</a:t>
            </a:r>
          </a:p>
          <a:p>
            <a:pPr lvl="1"/>
            <a:r>
              <a:rPr lang="en-US" altLang="en-US" sz="1400" dirty="0"/>
              <a:t>If you have the robot on the table, do NOT turn the motors ON please!</a:t>
            </a:r>
          </a:p>
          <a:p>
            <a:r>
              <a:rPr lang="en-US" altLang="en-US" sz="1600" dirty="0"/>
              <a:t>Batteries can sometimes fall out, wires can come loose…</a:t>
            </a:r>
          </a:p>
          <a:p>
            <a:r>
              <a:rPr lang="en-US" altLang="en-US" sz="1600" dirty="0"/>
              <a:t>Communication can be unreliable: commands can be lost sometimes. </a:t>
            </a:r>
          </a:p>
          <a:p>
            <a:pPr lvl="1"/>
            <a:r>
              <a:rPr lang="en-US" altLang="en-US" sz="1400" dirty="0"/>
              <a:t>Write robust programs!</a:t>
            </a:r>
          </a:p>
          <a:p>
            <a:pPr lvl="1"/>
            <a:endParaRPr lang="en-US" altLang="en-US" sz="1100" dirty="0"/>
          </a:p>
          <a:p>
            <a:pPr marL="342900" lvl="1" indent="0">
              <a:buNone/>
            </a:pPr>
            <a:endParaRPr lang="en-US" altLang="en-US" sz="1600" dirty="0"/>
          </a:p>
        </p:txBody>
      </p:sp>
    </p:spTree>
    <p:extLst>
      <p:ext uri="{BB962C8B-B14F-4D97-AF65-F5344CB8AC3E}">
        <p14:creationId xmlns:p14="http://schemas.microsoft.com/office/powerpoint/2010/main" val="21880430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 </a:t>
            </a:r>
            <a:r>
              <a:rPr lang="en-US" dirty="0" err="1" smtClean="0"/>
              <a:t>WiFi</a:t>
            </a:r>
            <a:r>
              <a:rPr lang="en-US" dirty="0" smtClean="0"/>
              <a:t> Setup: Plan B</a:t>
            </a:r>
            <a:endParaRPr lang="en-US" dirty="0"/>
          </a:p>
        </p:txBody>
      </p:sp>
      <p:sp>
        <p:nvSpPr>
          <p:cNvPr id="3" name="Content Placeholder 2"/>
          <p:cNvSpPr>
            <a:spLocks noGrp="1"/>
          </p:cNvSpPr>
          <p:nvPr>
            <p:ph idx="1"/>
          </p:nvPr>
        </p:nvSpPr>
        <p:spPr>
          <a:xfrm>
            <a:off x="260946" y="914400"/>
            <a:ext cx="8741708" cy="3943350"/>
          </a:xfrm>
        </p:spPr>
        <p:txBody>
          <a:bodyPr/>
          <a:lstStyle/>
          <a:p>
            <a:r>
              <a:rPr lang="en-US" sz="1800" dirty="0" smtClean="0"/>
              <a:t>Robots could not connect to conference </a:t>
            </a:r>
            <a:r>
              <a:rPr lang="en-US" sz="1800" dirty="0" err="1" smtClean="0"/>
              <a:t>WiFi</a:t>
            </a:r>
            <a:endParaRPr lang="en-US" sz="1800" dirty="0" smtClean="0"/>
          </a:p>
          <a:p>
            <a:pPr lvl="1"/>
            <a:r>
              <a:rPr lang="en-US" sz="1600" dirty="0" smtClean="0"/>
              <a:t>Open network with extra authentication step required</a:t>
            </a:r>
            <a:endParaRPr lang="en-US" sz="1600" dirty="0"/>
          </a:p>
          <a:p>
            <a:r>
              <a:rPr lang="en-US" sz="1800" dirty="0" smtClean="0"/>
              <a:t>Local copy of the </a:t>
            </a:r>
            <a:r>
              <a:rPr lang="en-US" sz="1800" dirty="0" err="1" smtClean="0"/>
              <a:t>NetsBlox</a:t>
            </a:r>
            <a:r>
              <a:rPr lang="en-US" sz="1800" dirty="0" smtClean="0"/>
              <a:t> server running on Raspberry Pi</a:t>
            </a:r>
          </a:p>
          <a:p>
            <a:pPr lvl="1"/>
            <a:r>
              <a:rPr lang="en-US" sz="1600" dirty="0" smtClean="0"/>
              <a:t>Connect your laptops to </a:t>
            </a:r>
          </a:p>
          <a:p>
            <a:pPr lvl="1"/>
            <a:r>
              <a:rPr lang="en-US" sz="1600" dirty="0" smtClean="0"/>
              <a:t>SSID: </a:t>
            </a:r>
            <a:r>
              <a:rPr lang="en-US" sz="1600" dirty="0" err="1" smtClean="0"/>
              <a:t>robonet</a:t>
            </a:r>
            <a:endParaRPr lang="en-US" sz="1600" dirty="0" smtClean="0"/>
          </a:p>
          <a:p>
            <a:pPr lvl="1"/>
            <a:r>
              <a:rPr lang="en-US" sz="1600" dirty="0" smtClean="0"/>
              <a:t>Password: </a:t>
            </a:r>
            <a:r>
              <a:rPr lang="en-US" sz="1600" dirty="0" err="1" smtClean="0"/>
              <a:t>cybercamp</a:t>
            </a:r>
            <a:endParaRPr lang="en-US" sz="1600" dirty="0" smtClean="0"/>
          </a:p>
          <a:p>
            <a:pPr lvl="1"/>
            <a:r>
              <a:rPr lang="en-US" sz="1600" dirty="0" smtClean="0"/>
              <a:t>We have never tried it with 50+ people, so let’s hope for the best </a:t>
            </a:r>
            <a:r>
              <a:rPr lang="en-US" sz="1600" dirty="0" smtClean="0">
                <a:sym typeface="Wingdings"/>
              </a:rPr>
              <a:t></a:t>
            </a:r>
          </a:p>
          <a:p>
            <a:pPr lvl="1"/>
            <a:r>
              <a:rPr lang="en-US" sz="1600" dirty="0" smtClean="0">
                <a:sym typeface="Wingdings"/>
              </a:rPr>
              <a:t>NO INTERNET ACCESS</a:t>
            </a:r>
          </a:p>
          <a:p>
            <a:pPr lvl="2"/>
            <a:r>
              <a:rPr lang="en-US" sz="1600" dirty="0" smtClean="0">
                <a:sym typeface="Wingdings"/>
              </a:rPr>
              <a:t>Do not try any of the other services, RPCs</a:t>
            </a:r>
          </a:p>
          <a:p>
            <a:pPr lvl="2"/>
            <a:r>
              <a:rPr lang="en-US" sz="1600" dirty="0" smtClean="0">
                <a:sym typeface="Wingdings"/>
              </a:rPr>
              <a:t>If you want to save you programs for after the workshop, you need to export the project</a:t>
            </a:r>
          </a:p>
          <a:p>
            <a:pPr lvl="1"/>
            <a:r>
              <a:rPr lang="en-US" sz="1600" dirty="0" smtClean="0">
                <a:sym typeface="Wingdings"/>
              </a:rPr>
              <a:t>Go to this </a:t>
            </a:r>
            <a:r>
              <a:rPr lang="en-US" sz="1600" dirty="0" err="1" smtClean="0">
                <a:sym typeface="Wingdings"/>
              </a:rPr>
              <a:t>url</a:t>
            </a:r>
            <a:r>
              <a:rPr lang="en-US" sz="1600" dirty="0" smtClean="0">
                <a:sym typeface="Wingdings"/>
              </a:rPr>
              <a:t>: </a:t>
            </a:r>
            <a:r>
              <a:rPr lang="en-US" sz="1600" dirty="0" err="1" smtClean="0">
                <a:sym typeface="Wingdings"/>
              </a:rPr>
              <a:t>netsblox.local</a:t>
            </a:r>
            <a:r>
              <a:rPr lang="en-US" sz="1600" dirty="0" smtClean="0">
                <a:sym typeface="Wingdings"/>
              </a:rPr>
              <a:t>/   (or 192.168.1.111)</a:t>
            </a:r>
          </a:p>
          <a:p>
            <a:pPr lvl="1"/>
            <a:r>
              <a:rPr lang="en-US" sz="1600" dirty="0" err="1" smtClean="0">
                <a:sym typeface="Wingdings"/>
              </a:rPr>
              <a:t>UserN</a:t>
            </a:r>
            <a:r>
              <a:rPr lang="en-US" sz="1600" dirty="0" smtClean="0">
                <a:sym typeface="Wingdings"/>
              </a:rPr>
              <a:t>  and  </a:t>
            </a:r>
            <a:r>
              <a:rPr lang="en-US" sz="1600" dirty="0" err="1" smtClean="0">
                <a:sym typeface="Wingdings"/>
              </a:rPr>
              <a:t>pwdN</a:t>
            </a:r>
            <a:r>
              <a:rPr lang="en-US" sz="1600" dirty="0" smtClean="0">
                <a:sym typeface="Wingdings"/>
              </a:rPr>
              <a:t>  where N is a number and I’ll assign it now</a:t>
            </a:r>
            <a:r>
              <a:rPr lang="mr-IN" sz="1600" dirty="0" smtClean="0">
                <a:sym typeface="Wingdings"/>
              </a:rPr>
              <a:t>…</a:t>
            </a:r>
            <a:endParaRPr lang="en-US" sz="1600" dirty="0" smtClean="0"/>
          </a:p>
          <a:p>
            <a:pPr lvl="1"/>
            <a:endParaRPr lang="en-US" sz="1600" dirty="0"/>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17</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214405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RoboScape</a:t>
            </a:r>
            <a:r>
              <a:rPr lang="en-US" dirty="0"/>
              <a:t> Service</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18</a:t>
            </a:fld>
            <a:endParaRPr lang="en-US" altLang="en-US" kern="1200">
              <a:solidFill>
                <a:srgbClr val="000000"/>
              </a:solidFill>
              <a:ea typeface="MS PGothic" panose="020B0600070205080204" pitchFamily="34" charset="-128"/>
            </a:endParaRPr>
          </a:p>
        </p:txBody>
      </p:sp>
      <p:pic>
        <p:nvPicPr>
          <p:cNvPr id="1026" name="Picture 2" descr="https://lh6.googleusercontent.com/g3ZuLLv1OcxdBMogxVacIZdGnfV2zkFpCTbURSlB0l4-0RvAyWg-Nr4rhFF22PuY45rRFSZ3EBhepzgADwGiC9XU7kNL9Pou6tBTM8oZC5oRdWuMMfJ1O67-x0BhXUezOFPwL9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194582"/>
            <a:ext cx="4457700" cy="285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Shot 2019-07-06 at 5.47.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30" y="1626118"/>
            <a:ext cx="7521955" cy="3317305"/>
          </a:xfrm>
          <a:prstGeom prst="rect">
            <a:avLst/>
          </a:prstGeom>
        </p:spPr>
      </p:pic>
    </p:spTree>
    <p:extLst>
      <p:ext uri="{BB962C8B-B14F-4D97-AF65-F5344CB8AC3E}">
        <p14:creationId xmlns:p14="http://schemas.microsoft.com/office/powerpoint/2010/main" val="13582242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Manual Driving</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19</a:t>
            </a:fld>
            <a:endParaRPr lang="en-US" altLang="en-US" kern="1200">
              <a:solidFill>
                <a:srgbClr val="000000"/>
              </a:solidFill>
              <a:ea typeface="MS PGothic" panose="020B0600070205080204" pitchFamily="34" charset="-128"/>
            </a:endParaRPr>
          </a:p>
        </p:txBody>
      </p:sp>
      <p:sp>
        <p:nvSpPr>
          <p:cNvPr id="8" name="Rectangle 4"/>
          <p:cNvSpPr>
            <a:spLocks noChangeArrowheads="1"/>
          </p:cNvSpPr>
          <p:nvPr/>
        </p:nvSpPr>
        <p:spPr bwMode="auto">
          <a:xfrm>
            <a:off x="1476375" y="1146431"/>
            <a:ext cx="81554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093" y="977968"/>
            <a:ext cx="4038600" cy="323088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6.googleusercontent.com/5H921n9AGUchuThM5SgFGPVRYbJ-LixEC89uxVsY9tsnwiQCBNF_XClDWlNpPbaMwUWMMZT8ckgM2EiqE8xBwX_HiH0q97X2YVXNRMHzni7t5GQseuzTmN4IJWxdQj7zXRnL4e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07" y="1386761"/>
            <a:ext cx="1514475" cy="8382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5.googleusercontent.com/5cftRQuK601_NHD7Ur6NP6zQgxFP1FPiPLVNBK0BWklBhDhMAoKq9wVynXVBMcEZ_ewK7n9m4Gxq9NgP7VIWFac9-1t0l7dvLJXhM7GevldYgTZrMXSigywRJSkW___VGx8xuHW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007" y="3012939"/>
            <a:ext cx="3848100" cy="828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65482" y="1879374"/>
            <a:ext cx="2372765" cy="307777"/>
          </a:xfrm>
          <a:prstGeom prst="rect">
            <a:avLst/>
          </a:prstGeom>
          <a:noFill/>
        </p:spPr>
        <p:txBody>
          <a:bodyPr wrap="none" rtlCol="0">
            <a:spAutoFit/>
          </a:bodyPr>
          <a:lstStyle/>
          <a:p>
            <a:r>
              <a:rPr lang="en-US" dirty="0"/>
              <a:t>Initialize your robot address</a:t>
            </a:r>
          </a:p>
        </p:txBody>
      </p:sp>
      <p:sp>
        <p:nvSpPr>
          <p:cNvPr id="11" name="TextBox 10"/>
          <p:cNvSpPr txBox="1"/>
          <p:nvPr/>
        </p:nvSpPr>
        <p:spPr>
          <a:xfrm>
            <a:off x="477405" y="2610967"/>
            <a:ext cx="2513830" cy="307777"/>
          </a:xfrm>
          <a:prstGeom prst="rect">
            <a:avLst/>
          </a:prstGeom>
          <a:noFill/>
        </p:spPr>
        <p:txBody>
          <a:bodyPr wrap="none" rtlCol="0">
            <a:spAutoFit/>
          </a:bodyPr>
          <a:lstStyle/>
          <a:p>
            <a:r>
              <a:rPr lang="en-US" dirty="0"/>
              <a:t>Emergency STOP command:</a:t>
            </a:r>
          </a:p>
        </p:txBody>
      </p:sp>
      <p:sp>
        <p:nvSpPr>
          <p:cNvPr id="12" name="TextBox 11"/>
          <p:cNvSpPr txBox="1"/>
          <p:nvPr/>
        </p:nvSpPr>
        <p:spPr>
          <a:xfrm>
            <a:off x="1663701" y="4547572"/>
            <a:ext cx="5917004" cy="369332"/>
          </a:xfrm>
          <a:prstGeom prst="rect">
            <a:avLst/>
          </a:prstGeom>
          <a:noFill/>
        </p:spPr>
        <p:txBody>
          <a:bodyPr wrap="none" rtlCol="0">
            <a:spAutoFit/>
          </a:bodyPr>
          <a:lstStyle/>
          <a:p>
            <a:r>
              <a:rPr lang="en-US" sz="1800" b="1" dirty="0">
                <a:solidFill>
                  <a:srgbClr val="FF0000"/>
                </a:solidFill>
              </a:rPr>
              <a:t>Task: Use the arrow keys to drive your robot around</a:t>
            </a:r>
          </a:p>
        </p:txBody>
      </p:sp>
    </p:spTree>
    <p:extLst>
      <p:ext uri="{BB962C8B-B14F-4D97-AF65-F5344CB8AC3E}">
        <p14:creationId xmlns:p14="http://schemas.microsoft.com/office/powerpoint/2010/main" val="7787799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NetsBlox</a:t>
            </a:r>
            <a:endParaRPr lang="en-US" dirty="0"/>
          </a:p>
        </p:txBody>
      </p:sp>
      <p:sp>
        <p:nvSpPr>
          <p:cNvPr id="3" name="Content Placeholder 2"/>
          <p:cNvSpPr>
            <a:spLocks noGrp="1"/>
          </p:cNvSpPr>
          <p:nvPr>
            <p:ph idx="1"/>
          </p:nvPr>
        </p:nvSpPr>
        <p:spPr/>
        <p:txBody>
          <a:bodyPr/>
          <a:lstStyle/>
          <a:p>
            <a:r>
              <a:rPr lang="en-US" altLang="en-US" sz="1800" dirty="0"/>
              <a:t>The IDEA: </a:t>
            </a:r>
          </a:p>
          <a:p>
            <a:pPr lvl="1"/>
            <a:r>
              <a:rPr lang="en-US" altLang="en-US" sz="1500" dirty="0"/>
              <a:t>Add distributed programming capabilities to Snap!</a:t>
            </a:r>
          </a:p>
          <a:p>
            <a:r>
              <a:rPr lang="en-US" altLang="en-US" sz="1800" dirty="0"/>
              <a:t>Why?</a:t>
            </a:r>
          </a:p>
          <a:p>
            <a:pPr lvl="1"/>
            <a:r>
              <a:rPr lang="en-US" altLang="en-US" sz="1500" dirty="0">
                <a:sym typeface="Wingdings" panose="05000000000000000000" pitchFamily="2" charset="2"/>
              </a:rPr>
              <a:t>The majority of computer applications we interact with are </a:t>
            </a:r>
            <a:r>
              <a:rPr lang="en-US" altLang="en-US" sz="1500" dirty="0" smtClean="0">
                <a:sym typeface="Wingdings" panose="05000000000000000000" pitchFamily="2" charset="2"/>
              </a:rPr>
              <a:t>distributed</a:t>
            </a:r>
          </a:p>
          <a:p>
            <a:pPr lvl="1"/>
            <a:r>
              <a:rPr lang="en-US" altLang="en-US" sz="1500" dirty="0" smtClean="0">
                <a:sym typeface="Wingdings" panose="05000000000000000000" pitchFamily="2" charset="2"/>
              </a:rPr>
              <a:t>More relevant projects for students: increased motivation and engagement </a:t>
            </a:r>
          </a:p>
          <a:p>
            <a:pPr lvl="1"/>
            <a:r>
              <a:rPr lang="en-US" altLang="en-US" sz="1500" dirty="0" smtClean="0">
                <a:sym typeface="Wingdings" panose="05000000000000000000" pitchFamily="2" charset="2"/>
              </a:rPr>
              <a:t>Combine </a:t>
            </a:r>
            <a:r>
              <a:rPr lang="en-US" altLang="en-US" sz="1500" dirty="0">
                <a:sym typeface="Wingdings" panose="05000000000000000000" pitchFamily="2" charset="2"/>
              </a:rPr>
              <a:t>CS with other STEM disciplines</a:t>
            </a:r>
          </a:p>
          <a:p>
            <a:pPr lvl="1"/>
            <a:r>
              <a:rPr lang="en-US" altLang="en-US" sz="1500" dirty="0">
                <a:sym typeface="Wingdings" panose="05000000000000000000" pitchFamily="2" charset="2"/>
              </a:rPr>
              <a:t>Enhance collaboration</a:t>
            </a:r>
          </a:p>
          <a:p>
            <a:pPr lvl="1"/>
            <a:r>
              <a:rPr lang="en-US" altLang="en-US" sz="1500" dirty="0"/>
              <a:t>Cool </a:t>
            </a:r>
            <a:r>
              <a:rPr lang="en-US" altLang="en-US" sz="1500" dirty="0">
                <a:sym typeface="Wingdings" panose="05000000000000000000" pitchFamily="2" charset="2"/>
              </a:rPr>
              <a:t></a:t>
            </a:r>
          </a:p>
          <a:p>
            <a:r>
              <a:rPr lang="en-US" altLang="en-US" sz="1800" dirty="0">
                <a:sym typeface="Wingdings" panose="05000000000000000000" pitchFamily="2" charset="2"/>
              </a:rPr>
              <a:t>What does it enable?</a:t>
            </a:r>
          </a:p>
          <a:p>
            <a:pPr lvl="1"/>
            <a:r>
              <a:rPr lang="en-US" altLang="en-US" sz="1500" dirty="0">
                <a:sym typeface="Wingdings" panose="05000000000000000000" pitchFamily="2" charset="2"/>
              </a:rPr>
              <a:t>Multi-player games and other distributed programs like </a:t>
            </a:r>
            <a:r>
              <a:rPr lang="en-US" altLang="en-US" sz="1500" dirty="0" smtClean="0">
                <a:sym typeface="Wingdings" panose="05000000000000000000" pitchFamily="2" charset="2"/>
              </a:rPr>
              <a:t>texting, chat room, etc.</a:t>
            </a:r>
            <a:endParaRPr lang="en-US" altLang="en-US" sz="1500" dirty="0">
              <a:sym typeface="Wingdings" panose="05000000000000000000" pitchFamily="2" charset="2"/>
            </a:endParaRPr>
          </a:p>
          <a:p>
            <a:pPr lvl="1"/>
            <a:r>
              <a:rPr lang="en-US" altLang="en-US" sz="1500" dirty="0">
                <a:sym typeface="Wingdings" panose="05000000000000000000" pitchFamily="2" charset="2"/>
              </a:rPr>
              <a:t>Access to the wealth of STEAM data on the Internet</a:t>
            </a:r>
          </a:p>
          <a:p>
            <a:pPr lvl="1"/>
            <a:r>
              <a:rPr lang="en-US" altLang="en-US" sz="1500" dirty="0" smtClean="0">
                <a:sym typeface="Wingdings" panose="05000000000000000000" pitchFamily="2" charset="2"/>
              </a:rPr>
              <a:t>Collaboration a la Google Docs: </a:t>
            </a:r>
            <a:r>
              <a:rPr lang="en-US" altLang="en-US" sz="1500" dirty="0">
                <a:sym typeface="Wingdings" panose="05000000000000000000" pitchFamily="2" charset="2"/>
              </a:rPr>
              <a:t>pair programming, group projects, etc. </a:t>
            </a:r>
          </a:p>
          <a:p>
            <a:pPr lvl="1"/>
            <a:r>
              <a:rPr lang="en-US" altLang="en-US" sz="1500" dirty="0">
                <a:sym typeface="Wingdings" panose="05000000000000000000" pitchFamily="2" charset="2"/>
              </a:rPr>
              <a:t>R</a:t>
            </a:r>
            <a:r>
              <a:rPr lang="en-US" altLang="en-US" sz="1500" dirty="0" smtClean="0">
                <a:sym typeface="Wingdings" panose="05000000000000000000" pitchFamily="2" charset="2"/>
              </a:rPr>
              <a:t>obotics </a:t>
            </a:r>
            <a:r>
              <a:rPr lang="en-US" altLang="en-US" sz="1500" dirty="0">
                <a:sym typeface="Wingdings" panose="05000000000000000000" pitchFamily="2" charset="2"/>
              </a:rPr>
              <a:t>and hands-on cybersecurity education</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2</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1907414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Saving and Backing Up</a:t>
            </a:r>
            <a:endParaRPr lang="en-US" dirty="0"/>
          </a:p>
        </p:txBody>
      </p:sp>
      <p:sp>
        <p:nvSpPr>
          <p:cNvPr id="3" name="Content Placeholder 2"/>
          <p:cNvSpPr>
            <a:spLocks noGrp="1"/>
          </p:cNvSpPr>
          <p:nvPr>
            <p:ph idx="1"/>
          </p:nvPr>
        </p:nvSpPr>
        <p:spPr/>
        <p:txBody>
          <a:bodyPr/>
          <a:lstStyle/>
          <a:p>
            <a:r>
              <a:rPr lang="en-US" sz="2000" dirty="0" smtClean="0"/>
              <a:t>Collaboration:</a:t>
            </a:r>
          </a:p>
          <a:p>
            <a:pPr lvl="1"/>
            <a:r>
              <a:rPr lang="en-US" sz="1600" dirty="0" smtClean="0"/>
              <a:t>Invite your partners: Cloud menu/Collaborators</a:t>
            </a:r>
          </a:p>
          <a:p>
            <a:pPr lvl="1"/>
            <a:r>
              <a:rPr lang="en-US" sz="1600" dirty="0" smtClean="0"/>
              <a:t>Accept invitation and open project</a:t>
            </a:r>
          </a:p>
          <a:p>
            <a:pPr lvl="1"/>
            <a:r>
              <a:rPr lang="en-US" sz="1600" dirty="0" smtClean="0"/>
              <a:t>Owner: project shows up as expected</a:t>
            </a:r>
          </a:p>
          <a:p>
            <a:pPr lvl="1"/>
            <a:r>
              <a:rPr lang="en-US" sz="1600" dirty="0" smtClean="0"/>
              <a:t>Collaborators: </a:t>
            </a:r>
            <a:r>
              <a:rPr lang="en-US" sz="1600" dirty="0"/>
              <a:t>project shows up </a:t>
            </a:r>
            <a:r>
              <a:rPr lang="en-US" sz="1600" dirty="0" smtClean="0"/>
              <a:t>in “Shared With Me” tab</a:t>
            </a:r>
          </a:p>
          <a:p>
            <a:pPr lvl="1"/>
            <a:r>
              <a:rPr lang="en-US" sz="1600" dirty="0" smtClean="0"/>
              <a:t>Glitch: sometimes projects can get out of sync. Save correct version. Others should reload webpage and try to open project again. Make frequent backups!</a:t>
            </a:r>
          </a:p>
          <a:p>
            <a:r>
              <a:rPr lang="en-US" sz="2000" dirty="0" smtClean="0"/>
              <a:t>Save projects:</a:t>
            </a:r>
          </a:p>
          <a:p>
            <a:pPr lvl="1"/>
            <a:r>
              <a:rPr lang="en-US" sz="1600" dirty="0" smtClean="0"/>
              <a:t>Make sure to save your project regularly with File menu/Save</a:t>
            </a:r>
          </a:p>
          <a:p>
            <a:r>
              <a:rPr lang="en-US" sz="2000" dirty="0" smtClean="0"/>
              <a:t>Local backup:</a:t>
            </a:r>
          </a:p>
          <a:p>
            <a:pPr lvl="1"/>
            <a:r>
              <a:rPr lang="en-US" sz="1600" dirty="0" smtClean="0"/>
              <a:t>File menu/Export project: created local XML file</a:t>
            </a:r>
          </a:p>
          <a:p>
            <a:pPr lvl="1"/>
            <a:r>
              <a:rPr lang="en-US" sz="1600" dirty="0" smtClean="0"/>
              <a:t>You can import these, or simply drag and drop</a:t>
            </a:r>
            <a:endParaRPr lang="en-US" sz="1600" dirty="0"/>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20</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3101137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 Messages</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21</a:t>
            </a:fld>
            <a:endParaRPr lang="en-US" altLang="en-US" kern="1200">
              <a:solidFill>
                <a:srgbClr val="000000"/>
              </a:solidFill>
              <a:ea typeface="MS PGothic" panose="020B0600070205080204" pitchFamily="34" charset="-128"/>
            </a:endParaRPr>
          </a:p>
        </p:txBody>
      </p:sp>
      <p:sp>
        <p:nvSpPr>
          <p:cNvPr id="8" name="Rectangle 4"/>
          <p:cNvSpPr>
            <a:spLocks noChangeArrowheads="1"/>
          </p:cNvSpPr>
          <p:nvPr/>
        </p:nvSpPr>
        <p:spPr bwMode="auto">
          <a:xfrm>
            <a:off x="1476375" y="1146431"/>
            <a:ext cx="81554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p:cNvSpPr txBox="1"/>
          <p:nvPr/>
        </p:nvSpPr>
        <p:spPr>
          <a:xfrm>
            <a:off x="4087487" y="1211537"/>
            <a:ext cx="4789002" cy="523220"/>
          </a:xfrm>
          <a:prstGeom prst="rect">
            <a:avLst/>
          </a:prstGeom>
          <a:noFill/>
        </p:spPr>
        <p:txBody>
          <a:bodyPr wrap="square" rtlCol="0">
            <a:spAutoFit/>
          </a:bodyPr>
          <a:lstStyle/>
          <a:p>
            <a:r>
              <a:rPr lang="en-US" dirty="0"/>
              <a:t>Every command sent to the robot is echoed back to all listeners. (</a:t>
            </a:r>
            <a:r>
              <a:rPr lang="en-US" i="1" dirty="0"/>
              <a:t>File menu: Import Services: </a:t>
            </a:r>
            <a:r>
              <a:rPr lang="en-US" i="1" dirty="0" err="1"/>
              <a:t>RoboScape</a:t>
            </a:r>
            <a:r>
              <a:rPr lang="en-US" dirty="0"/>
              <a:t>)</a:t>
            </a:r>
          </a:p>
        </p:txBody>
      </p:sp>
      <p:sp>
        <p:nvSpPr>
          <p:cNvPr id="11" name="TextBox 10"/>
          <p:cNvSpPr txBox="1"/>
          <p:nvPr/>
        </p:nvSpPr>
        <p:spPr>
          <a:xfrm>
            <a:off x="4087488" y="877970"/>
            <a:ext cx="2592376" cy="307777"/>
          </a:xfrm>
          <a:prstGeom prst="rect">
            <a:avLst/>
          </a:prstGeom>
          <a:noFill/>
        </p:spPr>
        <p:txBody>
          <a:bodyPr wrap="none" rtlCol="0">
            <a:spAutoFit/>
          </a:bodyPr>
          <a:lstStyle/>
          <a:p>
            <a:r>
              <a:rPr lang="en-US" dirty="0"/>
              <a:t>Register to receive messages</a:t>
            </a:r>
          </a:p>
        </p:txBody>
      </p:sp>
      <p:pic>
        <p:nvPicPr>
          <p:cNvPr id="6146" name="Picture 2" descr="https://lh5.googleusercontent.com/Px3svgVXrKqOulsAwgKCyEusK9cey01dbbg4vwrT8Cwp0bv0Jsmpp6kYMr2TSEp1C6o5UweMtLcXYlLDDT4nVoSK6iLtT7Gr3twxP28tY9UzdUF7GpRCO4lJKTj6whOvCoIhqO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30" y="931471"/>
            <a:ext cx="2509115" cy="2101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lh5.googleusercontent.com/FSMqfaNSjM6MXxhf0O58aCbqo9RWPHaOCFivJli_IwYZ0gGJ5gZNCIIYovUz4cD_IhDI99gJqXx2s7uqg4RJ3KZyfCcB4gmYzKIqnhGt7psMIG4JG9oerZNBhVUJrfnKgV_Cyiq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30" y="1209284"/>
            <a:ext cx="3355975" cy="42901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lh5.googleusercontent.com/z3N9QmSu58EkAS-cxYQUHKqn2TysL9Qn_cScOhWhJB8TZvFsxdxGHiOMYqb93QkbirT5iWnYIWKWnh8jMAk4X36yGrW12AVXbb8He8R9O-Rmq9_OmScEELQjn-sd1Cqpdf9RrR5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30" y="1701412"/>
            <a:ext cx="3355975" cy="44324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087488" y="1716304"/>
            <a:ext cx="4930052" cy="523220"/>
          </a:xfrm>
          <a:prstGeom prst="rect">
            <a:avLst/>
          </a:prstGeom>
          <a:noFill/>
        </p:spPr>
        <p:txBody>
          <a:bodyPr wrap="square" rtlCol="0">
            <a:spAutoFit/>
          </a:bodyPr>
          <a:lstStyle/>
          <a:p>
            <a:r>
              <a:rPr lang="en-US" dirty="0"/>
              <a:t>Robot sends acknowledgements of all executed commands with a timestamp and returns sensor values as well.</a:t>
            </a:r>
          </a:p>
        </p:txBody>
      </p:sp>
      <p:pic>
        <p:nvPicPr>
          <p:cNvPr id="6" name="Picture 5" descr="Screen Shot 2019-07-06 at 5.48.2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1176" y="2222397"/>
            <a:ext cx="6587388" cy="2921104"/>
          </a:xfrm>
          <a:prstGeom prst="rect">
            <a:avLst/>
          </a:prstGeom>
        </p:spPr>
      </p:pic>
    </p:spTree>
    <p:extLst>
      <p:ext uri="{BB962C8B-B14F-4D97-AF65-F5344CB8AC3E}">
        <p14:creationId xmlns:p14="http://schemas.microsoft.com/office/powerpoint/2010/main" val="25945129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Obstacle Detection</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22</a:t>
            </a:fld>
            <a:endParaRPr lang="en-US" altLang="en-US" kern="1200">
              <a:solidFill>
                <a:srgbClr val="000000"/>
              </a:solidFill>
              <a:ea typeface="MS PGothic" panose="020B0600070205080204" pitchFamily="34" charset="-128"/>
            </a:endParaRPr>
          </a:p>
        </p:txBody>
      </p:sp>
      <p:sp>
        <p:nvSpPr>
          <p:cNvPr id="8" name="Rectangle 4"/>
          <p:cNvSpPr>
            <a:spLocks noChangeArrowheads="1"/>
          </p:cNvSpPr>
          <p:nvPr/>
        </p:nvSpPr>
        <p:spPr bwMode="auto">
          <a:xfrm>
            <a:off x="1476375" y="1146431"/>
            <a:ext cx="81554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p:cNvSpPr txBox="1"/>
          <p:nvPr/>
        </p:nvSpPr>
        <p:spPr>
          <a:xfrm>
            <a:off x="1275086" y="1217422"/>
            <a:ext cx="902811" cy="369332"/>
          </a:xfrm>
          <a:prstGeom prst="rect">
            <a:avLst/>
          </a:prstGeom>
          <a:noFill/>
        </p:spPr>
        <p:txBody>
          <a:bodyPr wrap="none" rtlCol="0">
            <a:spAutoFit/>
          </a:bodyPr>
          <a:lstStyle/>
          <a:p>
            <a:r>
              <a:rPr lang="en-US" sz="1800" b="1" dirty="0"/>
              <a:t>Hints :</a:t>
            </a:r>
          </a:p>
        </p:txBody>
      </p:sp>
      <p:sp>
        <p:nvSpPr>
          <p:cNvPr id="12" name="TextBox 11"/>
          <p:cNvSpPr txBox="1"/>
          <p:nvPr/>
        </p:nvSpPr>
        <p:spPr>
          <a:xfrm>
            <a:off x="1400557" y="4533916"/>
            <a:ext cx="6266685" cy="369332"/>
          </a:xfrm>
          <a:prstGeom prst="rect">
            <a:avLst/>
          </a:prstGeom>
          <a:noFill/>
        </p:spPr>
        <p:txBody>
          <a:bodyPr wrap="square" rtlCol="0">
            <a:spAutoFit/>
          </a:bodyPr>
          <a:lstStyle/>
          <a:p>
            <a:pPr algn="ctr"/>
            <a:r>
              <a:rPr lang="en-US" sz="1800" b="1" dirty="0">
                <a:solidFill>
                  <a:srgbClr val="FF0000"/>
                </a:solidFill>
              </a:rPr>
              <a:t>Task: Backup when an obstacle is touched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623" y="1651759"/>
            <a:ext cx="4411233" cy="57792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623" y="2979580"/>
            <a:ext cx="2121484" cy="27067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7623" y="3566734"/>
            <a:ext cx="2662832" cy="32188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7623" y="2426707"/>
            <a:ext cx="1271398" cy="319480"/>
          </a:xfrm>
          <a:prstGeom prst="rect">
            <a:avLst/>
          </a:prstGeom>
        </p:spPr>
      </p:pic>
    </p:spTree>
    <p:extLst>
      <p:ext uri="{BB962C8B-B14F-4D97-AF65-F5344CB8AC3E}">
        <p14:creationId xmlns:p14="http://schemas.microsoft.com/office/powerpoint/2010/main" val="23222136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23</a:t>
            </a:fld>
            <a:endParaRPr lang="en-US" altLang="en-US" kern="1200">
              <a:solidFill>
                <a:srgbClr val="000000"/>
              </a:solidFill>
              <a:ea typeface="MS PGothic" panose="020B0600070205080204" pitchFamily="34" charset="-128"/>
            </a:endParaRPr>
          </a:p>
        </p:txBody>
      </p:sp>
      <p:pic>
        <p:nvPicPr>
          <p:cNvPr id="5" name="Picture 4" descr="File:&lt;strong&gt;CoffeeCup&lt;/strong&gt;.svg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794" y="743348"/>
            <a:ext cx="2891012" cy="2891012"/>
          </a:xfrm>
          <a:prstGeom prst="rect">
            <a:avLst/>
          </a:prstGeom>
        </p:spPr>
      </p:pic>
      <p:sp>
        <p:nvSpPr>
          <p:cNvPr id="6" name="Google Shape;62;p14"/>
          <p:cNvSpPr txBox="1"/>
          <p:nvPr/>
        </p:nvSpPr>
        <p:spPr>
          <a:xfrm>
            <a:off x="0" y="4479075"/>
            <a:ext cx="9144000" cy="664500"/>
          </a:xfrm>
          <a:prstGeom prst="rect">
            <a:avLst/>
          </a:prstGeom>
          <a:solidFill>
            <a:srgbClr val="5DF14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pic>
        <p:nvPicPr>
          <p:cNvPr id="7" name="Google Shape;63;p14"/>
          <p:cNvPicPr preferRelativeResize="0"/>
          <p:nvPr/>
        </p:nvPicPr>
        <p:blipFill>
          <a:blip r:embed="rId3">
            <a:alphaModFix/>
          </a:blip>
          <a:stretch>
            <a:fillRect/>
          </a:stretch>
        </p:blipFill>
        <p:spPr>
          <a:xfrm>
            <a:off x="6925474" y="4198149"/>
            <a:ext cx="2088688" cy="792600"/>
          </a:xfrm>
          <a:prstGeom prst="rect">
            <a:avLst/>
          </a:prstGeom>
          <a:noFill/>
          <a:ln>
            <a:noFill/>
          </a:ln>
        </p:spPr>
      </p:pic>
    </p:spTree>
    <p:extLst>
      <p:ext uri="{BB962C8B-B14F-4D97-AF65-F5344CB8AC3E}">
        <p14:creationId xmlns:p14="http://schemas.microsoft.com/office/powerpoint/2010/main" val="41626627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dirty="0"/>
              <a:t>Resources</a:t>
            </a:r>
          </a:p>
        </p:txBody>
      </p:sp>
      <p:sp>
        <p:nvSpPr>
          <p:cNvPr id="27650" name="Content Placeholder 2"/>
          <p:cNvSpPr>
            <a:spLocks noGrp="1"/>
          </p:cNvSpPr>
          <p:nvPr>
            <p:ph idx="1"/>
          </p:nvPr>
        </p:nvSpPr>
        <p:spPr>
          <a:xfrm>
            <a:off x="457200" y="1089497"/>
            <a:ext cx="8229600" cy="3943350"/>
          </a:xfrm>
        </p:spPr>
        <p:txBody>
          <a:bodyPr/>
          <a:lstStyle/>
          <a:p>
            <a:r>
              <a:rPr lang="en-US" altLang="en-US" sz="1600" dirty="0">
                <a:hlinkClick r:id="rId2"/>
              </a:rPr>
              <a:t>https://netsblox.org</a:t>
            </a:r>
            <a:r>
              <a:rPr lang="en-US" altLang="en-US" sz="1600" dirty="0"/>
              <a:t> </a:t>
            </a:r>
          </a:p>
          <a:p>
            <a:pPr lvl="1"/>
            <a:r>
              <a:rPr lang="en-US" altLang="en-US" sz="1400" dirty="0"/>
              <a:t>Main </a:t>
            </a:r>
            <a:r>
              <a:rPr lang="en-US" altLang="en-US" sz="1400" dirty="0" err="1"/>
              <a:t>NetsBlox</a:t>
            </a:r>
            <a:r>
              <a:rPr lang="en-US" altLang="en-US" sz="1400" dirty="0"/>
              <a:t> website. Tutorials, videos, projects, papers, etc. </a:t>
            </a:r>
          </a:p>
          <a:p>
            <a:r>
              <a:rPr lang="en-US" sz="1600" dirty="0">
                <a:hlinkClick r:id="rId3"/>
              </a:rPr>
              <a:t>https://dashboard.netsblox.org</a:t>
            </a:r>
            <a:endParaRPr lang="en-US" sz="1600" dirty="0"/>
          </a:p>
          <a:p>
            <a:pPr lvl="1"/>
            <a:r>
              <a:rPr lang="en-US" altLang="en-US" sz="1400" dirty="0"/>
              <a:t>Teacher portal: create groups of students. Manage robot resources.</a:t>
            </a:r>
          </a:p>
          <a:p>
            <a:r>
              <a:rPr lang="en-US" sz="1600" dirty="0">
                <a:hlinkClick r:id="rId4"/>
              </a:rPr>
              <a:t>https://netsblox.org/cybersecurity</a:t>
            </a:r>
            <a:endParaRPr lang="en-US" sz="1600" dirty="0"/>
          </a:p>
          <a:p>
            <a:pPr lvl="1"/>
            <a:r>
              <a:rPr lang="en-US" altLang="en-US" sz="1400" dirty="0"/>
              <a:t>Cybersecurity resources.</a:t>
            </a:r>
          </a:p>
          <a:p>
            <a:r>
              <a:rPr lang="en-US" altLang="en-US" sz="1600" dirty="0">
                <a:hlinkClick r:id="rId5"/>
              </a:rPr>
              <a:t>https://netsblox.org/protected-assets</a:t>
            </a:r>
            <a:endParaRPr lang="en-US" altLang="en-US" sz="1600" dirty="0"/>
          </a:p>
          <a:p>
            <a:pPr lvl="1"/>
            <a:r>
              <a:rPr lang="en-US" altLang="en-US" sz="1400" dirty="0"/>
              <a:t>Cybersecurity material (password protected to prevent students from getting the solutions)</a:t>
            </a:r>
          </a:p>
          <a:p>
            <a:pPr lvl="1"/>
            <a:r>
              <a:rPr lang="en-US" altLang="en-US" sz="1400" dirty="0"/>
              <a:t>Name: cpss2019</a:t>
            </a:r>
          </a:p>
          <a:p>
            <a:pPr lvl="1"/>
            <a:r>
              <a:rPr lang="en-US" altLang="en-US" sz="1400" dirty="0"/>
              <a:t>Password: </a:t>
            </a:r>
            <a:r>
              <a:rPr lang="en-US" altLang="en-US" sz="1400" dirty="0" err="1" smtClean="0"/>
              <a:t>robot_camp</a:t>
            </a:r>
            <a:r>
              <a:rPr lang="en-US" altLang="en-US" sz="1400" dirty="0" smtClean="0"/>
              <a:t> </a:t>
            </a:r>
            <a:r>
              <a:rPr lang="en-US" altLang="en-US" sz="1400" dirty="0">
                <a:sym typeface="Wingdings"/>
              </a:rPr>
              <a:t></a:t>
            </a:r>
            <a:r>
              <a:rPr lang="en-US" altLang="en-US" sz="1400" b="1" dirty="0">
                <a:solidFill>
                  <a:srgbClr val="FF0000"/>
                </a:solidFill>
                <a:sym typeface="Wingdings"/>
              </a:rPr>
              <a:t> wrong password on handout</a:t>
            </a:r>
            <a:r>
              <a:rPr lang="en-US" altLang="en-US" sz="1400" b="1" dirty="0" smtClean="0">
                <a:solidFill>
                  <a:srgbClr val="FF0000"/>
                </a:solidFill>
                <a:sym typeface="Wingdings"/>
              </a:rPr>
              <a:t>!</a:t>
            </a:r>
            <a:endParaRPr lang="en-US" altLang="en-US" sz="1400" dirty="0"/>
          </a:p>
          <a:p>
            <a:r>
              <a:rPr lang="en-US" altLang="en-US" sz="1700" dirty="0" err="1"/>
              <a:t>RoboScape</a:t>
            </a:r>
            <a:r>
              <a:rPr lang="en-US" altLang="en-US" sz="1700" dirty="0"/>
              <a:t> robot configurator app (Android only)</a:t>
            </a:r>
          </a:p>
          <a:p>
            <a:pPr lvl="1"/>
            <a:r>
              <a:rPr lang="en-US" altLang="en-US" sz="1400" dirty="0"/>
              <a:t>Setup </a:t>
            </a:r>
            <a:r>
              <a:rPr lang="en-US" altLang="en-US" sz="1400" dirty="0" err="1"/>
              <a:t>WiFi</a:t>
            </a:r>
            <a:r>
              <a:rPr lang="en-US" altLang="en-US" sz="1400" dirty="0"/>
              <a:t> SSID and password (2.4 GHz only)</a:t>
            </a:r>
          </a:p>
          <a:p>
            <a:pPr lvl="1"/>
            <a:r>
              <a:rPr lang="en-US" altLang="en-US" sz="1400" dirty="0"/>
              <a:t>Claim ownership of robots (use dashboard for further management)</a:t>
            </a:r>
          </a:p>
        </p:txBody>
      </p:sp>
      <p:sp>
        <p:nvSpPr>
          <p:cNvPr id="276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bg1"/>
                </a:solidFill>
                <a:latin typeface="Times New Roman" panose="02020603050405020304" pitchFamily="18" charset="0"/>
                <a:ea typeface="MS PGothic" panose="020B0600070205080204" pitchFamily="34" charset="-128"/>
              </a:defRPr>
            </a:lvl1pPr>
            <a:lvl2pPr marL="557213" indent="-214313" eaLnBrk="0" hangingPunct="0">
              <a:defRPr sz="1500">
                <a:solidFill>
                  <a:schemeClr val="bg1"/>
                </a:solidFill>
                <a:latin typeface="Times New Roman" panose="02020603050405020304" pitchFamily="18" charset="0"/>
                <a:ea typeface="MS PGothic" panose="020B0600070205080204" pitchFamily="34" charset="-128"/>
              </a:defRPr>
            </a:lvl2pPr>
            <a:lvl3pPr marL="857250" indent="-171450" eaLnBrk="0" hangingPunct="0">
              <a:defRPr sz="1500">
                <a:solidFill>
                  <a:schemeClr val="bg1"/>
                </a:solidFill>
                <a:latin typeface="Times New Roman" panose="02020603050405020304" pitchFamily="18" charset="0"/>
                <a:ea typeface="MS PGothic" panose="020B0600070205080204" pitchFamily="34" charset="-128"/>
              </a:defRPr>
            </a:lvl3pPr>
            <a:lvl4pPr marL="1200150" indent="-171450" eaLnBrk="0" hangingPunct="0">
              <a:defRPr sz="1500">
                <a:solidFill>
                  <a:schemeClr val="bg1"/>
                </a:solidFill>
                <a:latin typeface="Times New Roman" panose="02020603050405020304" pitchFamily="18" charset="0"/>
                <a:ea typeface="MS PGothic" panose="020B0600070205080204" pitchFamily="34" charset="-128"/>
              </a:defRPr>
            </a:lvl4pPr>
            <a:lvl5pPr marL="1543050" indent="-171450" eaLnBrk="0" hangingPunct="0">
              <a:defRPr sz="1500">
                <a:solidFill>
                  <a:schemeClr val="bg1"/>
                </a:solidFill>
                <a:latin typeface="Times New Roman" panose="02020603050405020304" pitchFamily="18" charset="0"/>
                <a:ea typeface="MS PGothic" panose="020B0600070205080204" pitchFamily="34" charset="-128"/>
              </a:defRPr>
            </a:lvl5pPr>
            <a:lvl6pPr marL="18859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6pPr>
            <a:lvl7pPr marL="22288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7pPr>
            <a:lvl8pPr marL="25717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8pPr>
            <a:lvl9pPr marL="29146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9pPr>
          </a:lstStyle>
          <a:p>
            <a:pPr eaLnBrk="1" hangingPunct="1"/>
            <a:fld id="{66633215-E650-484C-8747-614D907E03C2}" type="slidenum">
              <a:rPr lang="en-US" altLang="en-US" sz="750">
                <a:solidFill>
                  <a:schemeClr val="tx1"/>
                </a:solidFill>
                <a:latin typeface="Arial" panose="020B0604020202020204" pitchFamily="34" charset="0"/>
              </a:rPr>
              <a:pPr eaLnBrk="1" hangingPunct="1"/>
              <a:t>24</a:t>
            </a:fld>
            <a:endParaRPr lang="en-US" altLang="en-US" sz="750">
              <a:solidFill>
                <a:schemeClr val="tx1"/>
              </a:solidFill>
              <a:latin typeface="Arial" panose="020B0604020202020204" pitchFamily="34" charset="0"/>
            </a:endParaRPr>
          </a:p>
        </p:txBody>
      </p:sp>
    </p:spTree>
    <p:extLst>
      <p:ext uri="{BB962C8B-B14F-4D97-AF65-F5344CB8AC3E}">
        <p14:creationId xmlns:p14="http://schemas.microsoft.com/office/powerpoint/2010/main" val="32171549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Cybersecurity</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25</a:t>
            </a:fld>
            <a:endParaRPr lang="en-US" altLang="en-US" kern="1200">
              <a:solidFill>
                <a:srgbClr val="000000"/>
              </a:solidFill>
              <a:ea typeface="MS PGothic" panose="020B0600070205080204" pitchFamily="34" charset="-128"/>
            </a:endParaRPr>
          </a:p>
        </p:txBody>
      </p:sp>
      <p:sp>
        <p:nvSpPr>
          <p:cNvPr id="5" name="Content Placeholder 2"/>
          <p:cNvSpPr>
            <a:spLocks noGrp="1"/>
          </p:cNvSpPr>
          <p:nvPr>
            <p:ph idx="1"/>
          </p:nvPr>
        </p:nvSpPr>
        <p:spPr>
          <a:xfrm>
            <a:off x="1485900" y="1059870"/>
            <a:ext cx="6172200" cy="3693968"/>
          </a:xfrm>
        </p:spPr>
        <p:txBody>
          <a:bodyPr/>
          <a:lstStyle/>
          <a:p>
            <a:r>
              <a:rPr lang="en-US" sz="1800" dirty="0"/>
              <a:t>How is </a:t>
            </a:r>
            <a:r>
              <a:rPr lang="en-US" sz="1800" dirty="0" err="1"/>
              <a:t>RoboScape</a:t>
            </a:r>
            <a:r>
              <a:rPr lang="en-US" sz="1800" dirty="0"/>
              <a:t> unsecure?</a:t>
            </a:r>
          </a:p>
          <a:p>
            <a:pPr lvl="1"/>
            <a:r>
              <a:rPr lang="en-US" altLang="en-US" sz="1400" dirty="0">
                <a:sym typeface="Wingdings" panose="05000000000000000000" pitchFamily="2" charset="2"/>
              </a:rPr>
              <a:t>All communication is open</a:t>
            </a:r>
          </a:p>
          <a:p>
            <a:pPr lvl="1"/>
            <a:r>
              <a:rPr lang="en-US" altLang="en-US" sz="1400" dirty="0">
                <a:sym typeface="Wingdings" panose="05000000000000000000" pitchFamily="2" charset="2"/>
              </a:rPr>
              <a:t>If you know the robot address, you have full access</a:t>
            </a:r>
          </a:p>
          <a:p>
            <a:pPr lvl="1"/>
            <a:r>
              <a:rPr lang="en-US" altLang="en-US" sz="1400" dirty="0">
                <a:sym typeface="Wingdings" panose="05000000000000000000" pitchFamily="2" charset="2"/>
              </a:rPr>
              <a:t>Intentional and “faked:” we are not actually intercepting </a:t>
            </a:r>
            <a:r>
              <a:rPr lang="en-US" altLang="en-US" sz="1400" dirty="0" err="1">
                <a:sym typeface="Wingdings" panose="05000000000000000000" pitchFamily="2" charset="2"/>
              </a:rPr>
              <a:t>WiFi</a:t>
            </a:r>
            <a:r>
              <a:rPr lang="en-US" altLang="en-US" sz="1400" dirty="0">
                <a:sym typeface="Wingdings" panose="05000000000000000000" pitchFamily="2" charset="2"/>
              </a:rPr>
              <a:t> messages</a:t>
            </a:r>
          </a:p>
          <a:p>
            <a:r>
              <a:rPr lang="en-US" altLang="en-US" sz="1600" dirty="0">
                <a:sym typeface="Wingdings" panose="05000000000000000000" pitchFamily="2" charset="2"/>
              </a:rPr>
              <a:t>Motivates cybersecurity:</a:t>
            </a:r>
          </a:p>
          <a:p>
            <a:pPr lvl="1"/>
            <a:r>
              <a:rPr lang="en-US" altLang="en-US" sz="1400" dirty="0">
                <a:sym typeface="Wingdings" panose="05000000000000000000" pitchFamily="2" charset="2"/>
              </a:rPr>
              <a:t>Denial of Service attack</a:t>
            </a:r>
          </a:p>
          <a:p>
            <a:pPr lvl="1"/>
            <a:r>
              <a:rPr lang="en-US" altLang="en-US" sz="1400" dirty="0">
                <a:sym typeface="Wingdings" panose="05000000000000000000" pitchFamily="2" charset="2"/>
              </a:rPr>
              <a:t>Encryption</a:t>
            </a:r>
          </a:p>
          <a:p>
            <a:pPr lvl="1"/>
            <a:r>
              <a:rPr lang="en-US" altLang="en-US" sz="1400" dirty="0">
                <a:sym typeface="Wingdings" panose="05000000000000000000" pitchFamily="2" charset="2"/>
              </a:rPr>
              <a:t>Code breaking</a:t>
            </a:r>
          </a:p>
          <a:p>
            <a:pPr lvl="1"/>
            <a:r>
              <a:rPr lang="en-US" altLang="en-US" sz="1400" dirty="0">
                <a:sym typeface="Wingdings" panose="05000000000000000000" pitchFamily="2" charset="2"/>
              </a:rPr>
              <a:t>Secure key exchange</a:t>
            </a:r>
          </a:p>
          <a:p>
            <a:pPr lvl="1"/>
            <a:r>
              <a:rPr lang="en-US" altLang="en-US" sz="1400" dirty="0">
                <a:sym typeface="Wingdings" panose="05000000000000000000" pitchFamily="2" charset="2"/>
              </a:rPr>
              <a:t>Replay attacks</a:t>
            </a:r>
          </a:p>
          <a:p>
            <a:r>
              <a:rPr lang="en-US" altLang="en-US" sz="1600" dirty="0">
                <a:sym typeface="Wingdings" panose="05000000000000000000" pitchFamily="2" charset="2"/>
              </a:rPr>
              <a:t>Week-long </a:t>
            </a:r>
            <a:r>
              <a:rPr lang="en-US" altLang="en-US" sz="1600" dirty="0" err="1">
                <a:sym typeface="Wingdings" panose="05000000000000000000" pitchFamily="2" charset="2"/>
              </a:rPr>
              <a:t>cybercamp</a:t>
            </a:r>
            <a:endParaRPr lang="en-US" altLang="en-US" sz="1600" dirty="0">
              <a:sym typeface="Wingdings" panose="05000000000000000000" pitchFamily="2" charset="2"/>
            </a:endParaRPr>
          </a:p>
          <a:p>
            <a:pPr lvl="1"/>
            <a:r>
              <a:rPr lang="en-US" altLang="en-US" sz="1400" dirty="0">
                <a:sym typeface="Wingdings" panose="05000000000000000000" pitchFamily="2" charset="2"/>
              </a:rPr>
              <a:t>~30 hours (intensive, could be extended 2-3x easily)</a:t>
            </a:r>
          </a:p>
          <a:p>
            <a:pPr lvl="1"/>
            <a:r>
              <a:rPr lang="en-US" altLang="en-US" sz="1400" dirty="0">
                <a:sym typeface="Wingdings" panose="05000000000000000000" pitchFamily="2" charset="2"/>
              </a:rPr>
              <a:t>No programming background assumed</a:t>
            </a:r>
          </a:p>
        </p:txBody>
      </p:sp>
    </p:spTree>
    <p:extLst>
      <p:ext uri="{BB962C8B-B14F-4D97-AF65-F5344CB8AC3E}">
        <p14:creationId xmlns:p14="http://schemas.microsoft.com/office/powerpoint/2010/main" val="150518221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Cybercamp</a:t>
            </a:r>
            <a:endParaRPr lang="en-US" dirty="0"/>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26</a:t>
            </a:fld>
            <a:endParaRPr lang="en-US" altLang="en-US" kern="1200">
              <a:solidFill>
                <a:srgbClr val="000000"/>
              </a:solidFill>
              <a:ea typeface="MS PGothic" panose="020B0600070205080204" pitchFamily="34" charset="-128"/>
            </a:endParaRPr>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0836" y="1052311"/>
            <a:ext cx="4075702" cy="1726242"/>
          </a:xfrm>
        </p:spPr>
      </p:pic>
      <p:sp>
        <p:nvSpPr>
          <p:cNvPr id="6" name="TextBox 5"/>
          <p:cNvSpPr txBox="1"/>
          <p:nvPr/>
        </p:nvSpPr>
        <p:spPr>
          <a:xfrm>
            <a:off x="131459" y="1024906"/>
            <a:ext cx="4328537" cy="1815882"/>
          </a:xfrm>
          <a:prstGeom prst="rect">
            <a:avLst/>
          </a:prstGeom>
          <a:noFill/>
        </p:spPr>
        <p:txBody>
          <a:bodyPr wrap="square" rtlCol="0">
            <a:spAutoFit/>
          </a:bodyPr>
          <a:lstStyle/>
          <a:p>
            <a:pPr marL="214313" indent="-214313" algn="just">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Day 1</a:t>
            </a:r>
            <a:r>
              <a:rPr lang="en-US" sz="1600" dirty="0">
                <a:solidFill>
                  <a:schemeClr val="tx1"/>
                </a:solidFill>
                <a:latin typeface="Arial" panose="020B0604020202020204" pitchFamily="34" charset="0"/>
                <a:cs typeface="Arial" panose="020B0604020202020204" pitchFamily="34" charset="0"/>
              </a:rPr>
              <a:t>: Introduction to programming with </a:t>
            </a:r>
            <a:r>
              <a:rPr lang="en-US" sz="1600" dirty="0" err="1">
                <a:solidFill>
                  <a:schemeClr val="tx1"/>
                </a:solidFill>
                <a:latin typeface="Arial" panose="020B0604020202020204" pitchFamily="34" charset="0"/>
                <a:cs typeface="Arial" panose="020B0604020202020204" pitchFamily="34" charset="0"/>
              </a:rPr>
              <a:t>NetsBlox</a:t>
            </a:r>
            <a:r>
              <a:rPr lang="en-US" sz="1600" dirty="0">
                <a:solidFill>
                  <a:schemeClr val="tx1"/>
                </a:solidFill>
                <a:latin typeface="Arial" panose="020B0604020202020204" pitchFamily="34" charset="0"/>
                <a:cs typeface="Arial" panose="020B0604020202020204" pitchFamily="34" charset="0"/>
              </a:rPr>
              <a:t> (including RPCs and messages).</a:t>
            </a:r>
          </a:p>
          <a:p>
            <a:pPr marL="214313" indent="-214313" algn="just">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Day 2</a:t>
            </a:r>
            <a:r>
              <a:rPr lang="en-US" sz="1600" dirty="0">
                <a:solidFill>
                  <a:schemeClr val="tx1"/>
                </a:solidFill>
                <a:latin typeface="Arial" panose="020B0604020202020204" pitchFamily="34" charset="0"/>
                <a:cs typeface="Arial" panose="020B0604020202020204" pitchFamily="34" charset="0"/>
              </a:rPr>
              <a:t>: Introduction to programming robots with </a:t>
            </a:r>
            <a:r>
              <a:rPr lang="en-US" sz="1600" dirty="0" err="1">
                <a:solidFill>
                  <a:schemeClr val="tx1"/>
                </a:solidFill>
                <a:latin typeface="Arial" panose="020B0604020202020204" pitchFamily="34" charset="0"/>
                <a:cs typeface="Arial" panose="020B0604020202020204" pitchFamily="34" charset="0"/>
              </a:rPr>
              <a:t>NetsBlox</a:t>
            </a:r>
            <a:r>
              <a:rPr lang="en-US" sz="1600" dirty="0">
                <a:solidFill>
                  <a:schemeClr val="tx1"/>
                </a:solidFill>
                <a:latin typeface="Arial" panose="020B0604020202020204" pitchFamily="34" charset="0"/>
                <a:cs typeface="Arial" panose="020B0604020202020204" pitchFamily="34" charset="0"/>
              </a:rPr>
              <a:t>. Manual driving with keyboard arrow buttons. Race on an obstacle course. Self-driving: drive around a square.</a:t>
            </a:r>
          </a:p>
        </p:txBody>
      </p:sp>
      <p:sp>
        <p:nvSpPr>
          <p:cNvPr id="7" name="TextBox 6"/>
          <p:cNvSpPr txBox="1"/>
          <p:nvPr/>
        </p:nvSpPr>
        <p:spPr>
          <a:xfrm>
            <a:off x="131459" y="2766731"/>
            <a:ext cx="8834164" cy="2062103"/>
          </a:xfrm>
          <a:prstGeom prst="rect">
            <a:avLst/>
          </a:prstGeom>
          <a:noFill/>
        </p:spPr>
        <p:txBody>
          <a:bodyPr wrap="square" rtlCol="0">
            <a:spAutoFit/>
          </a:bodyPr>
          <a:lstStyle/>
          <a:p>
            <a:pPr marL="214313" indent="-214313" algn="just">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Day 3</a:t>
            </a:r>
            <a:r>
              <a:rPr lang="en-US" sz="1600" dirty="0">
                <a:solidFill>
                  <a:schemeClr val="tx1"/>
                </a:solidFill>
                <a:latin typeface="Arial" panose="020B0604020202020204" pitchFamily="34" charset="0"/>
                <a:cs typeface="Arial" panose="020B0604020202020204" pitchFamily="34" charset="0"/>
              </a:rPr>
              <a:t>: Simple cyber attacks. Attack detection. Distributed Denial of Service attacks. DDS mitigation. Upgrade manual driving and self driving programs so that they are resistant to DDS attacks.</a:t>
            </a:r>
          </a:p>
          <a:p>
            <a:pPr marL="214313" indent="-214313" algn="just">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Day 4</a:t>
            </a:r>
            <a:r>
              <a:rPr lang="en-US" sz="1600" dirty="0">
                <a:solidFill>
                  <a:schemeClr val="tx1"/>
                </a:solidFill>
                <a:latin typeface="Arial" panose="020B0604020202020204" pitchFamily="34" charset="0"/>
                <a:cs typeface="Arial" panose="020B0604020202020204" pitchFamily="34" charset="0"/>
              </a:rPr>
              <a:t>: Brief introduction to cryptography. Caesar’s cypher. Upgrade manual driving and self driving programs so that they use encryption. Brute force code breaking. Key theft.</a:t>
            </a:r>
          </a:p>
          <a:p>
            <a:pPr marL="214313" indent="-214313" algn="just">
              <a:buFont typeface="Arial" panose="020B0604020202020204" pitchFamily="34" charset="0"/>
              <a:buChar char="•"/>
            </a:pPr>
            <a:r>
              <a:rPr lang="en-US" sz="1600" b="1" dirty="0">
                <a:solidFill>
                  <a:schemeClr val="tx1"/>
                </a:solidFill>
                <a:latin typeface="Arial" panose="020B0604020202020204" pitchFamily="34" charset="0"/>
                <a:cs typeface="Arial" panose="020B0604020202020204" pitchFamily="34" charset="0"/>
              </a:rPr>
              <a:t>Day 5</a:t>
            </a:r>
            <a:r>
              <a:rPr lang="en-US" sz="1600" dirty="0">
                <a:solidFill>
                  <a:schemeClr val="tx1"/>
                </a:solidFill>
                <a:latin typeface="Arial" panose="020B0604020202020204" pitchFamily="34" charset="0"/>
                <a:cs typeface="Arial" panose="020B0604020202020204" pitchFamily="34" charset="0"/>
              </a:rPr>
              <a:t>: Secure key exchange. Replay attack. Sequence numbers. Upgrade manual driving and self driving programs so that they use more advanced encryption with hardware key and sequence numbers. Manual driving race with other teams; free to cyber attack robot.</a:t>
            </a:r>
          </a:p>
        </p:txBody>
      </p:sp>
    </p:spTree>
    <p:extLst>
      <p:ext uri="{BB962C8B-B14F-4D97-AF65-F5344CB8AC3E}">
        <p14:creationId xmlns:p14="http://schemas.microsoft.com/office/powerpoint/2010/main" val="3672216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Robot Commands</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27</a:t>
            </a:fld>
            <a:endParaRPr lang="en-US" altLang="en-US" kern="1200">
              <a:solidFill>
                <a:srgbClr val="000000"/>
              </a:solidFill>
              <a:ea typeface="MS PGothic" panose="020B0600070205080204" pitchFamily="34" charset="-128"/>
            </a:endParaRPr>
          </a:p>
        </p:txBody>
      </p:sp>
      <p:sp>
        <p:nvSpPr>
          <p:cNvPr id="6" name="Rectangle 1"/>
          <p:cNvSpPr>
            <a:spLocks noChangeArrowheads="1"/>
          </p:cNvSpPr>
          <p:nvPr/>
        </p:nvSpPr>
        <p:spPr bwMode="auto">
          <a:xfrm>
            <a:off x="1476375" y="1263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descr="Screen Shot 2019-07-06 at 5.48.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754" y="923592"/>
            <a:ext cx="7204247" cy="4018515"/>
          </a:xfrm>
          <a:prstGeom prst="rect">
            <a:avLst/>
          </a:prstGeom>
        </p:spPr>
      </p:pic>
    </p:spTree>
    <p:extLst>
      <p:ext uri="{BB962C8B-B14F-4D97-AF65-F5344CB8AC3E}">
        <p14:creationId xmlns:p14="http://schemas.microsoft.com/office/powerpoint/2010/main" val="29103821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Encryption</a:t>
            </a:r>
          </a:p>
        </p:txBody>
      </p:sp>
      <p:sp>
        <p:nvSpPr>
          <p:cNvPr id="3" name="Content Placeholder 2"/>
          <p:cNvSpPr>
            <a:spLocks noGrp="1"/>
          </p:cNvSpPr>
          <p:nvPr>
            <p:ph idx="1"/>
          </p:nvPr>
        </p:nvSpPr>
        <p:spPr>
          <a:xfrm>
            <a:off x="179960" y="914400"/>
            <a:ext cx="8229600" cy="3609726"/>
          </a:xfrm>
        </p:spPr>
        <p:txBody>
          <a:bodyPr/>
          <a:lstStyle/>
          <a:p>
            <a:r>
              <a:rPr lang="en-US" sz="2000" dirty="0" smtClean="0"/>
              <a:t>Caesar's </a:t>
            </a:r>
            <a:r>
              <a:rPr lang="en-US" sz="2000" dirty="0"/>
              <a:t>cypher</a:t>
            </a:r>
          </a:p>
          <a:p>
            <a:r>
              <a:rPr lang="en-US" sz="2000" dirty="0"/>
              <a:t>Custom blocks provided</a:t>
            </a:r>
          </a:p>
          <a:p>
            <a:pPr lvl="1"/>
            <a:r>
              <a:rPr lang="en-US" sz="1600" i="1" dirty="0"/>
              <a:t>File menu: Import Services: </a:t>
            </a:r>
            <a:r>
              <a:rPr lang="en-US" sz="1600" i="1" dirty="0" err="1"/>
              <a:t>RoboScape</a:t>
            </a:r>
            <a:endParaRPr lang="en-US" sz="1600" dirty="0"/>
          </a:p>
          <a:p>
            <a:pPr lvl="1"/>
            <a:r>
              <a:rPr lang="en-US" sz="1600" dirty="0"/>
              <a:t>Possible key values: 0-94</a:t>
            </a:r>
          </a:p>
          <a:p>
            <a:endParaRPr lang="en-US" sz="2000" dirty="0"/>
          </a:p>
          <a:p>
            <a:endParaRPr lang="en-US" sz="2000" dirty="0"/>
          </a:p>
          <a:p>
            <a:r>
              <a:rPr lang="en-US" sz="2000" dirty="0"/>
              <a:t>Robot defaults to 0</a:t>
            </a:r>
          </a:p>
          <a:p>
            <a:pPr lvl="1"/>
            <a:endParaRPr lang="en-US" sz="1600" dirty="0"/>
          </a:p>
          <a:p>
            <a:pPr lvl="1"/>
            <a:endParaRPr lang="en-US" sz="1600" dirty="0"/>
          </a:p>
          <a:p>
            <a:pPr lvl="1"/>
            <a:r>
              <a:rPr lang="en-US" sz="1600" dirty="0"/>
              <a:t>Make sure the RPC succeeds!!!</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28</a:t>
            </a:fld>
            <a:endParaRPr lang="en-US" altLang="en-US" kern="1200">
              <a:solidFill>
                <a:srgbClr val="000000"/>
              </a:solidFill>
              <a:ea typeface="MS PGothic"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4362" y="2605409"/>
            <a:ext cx="1984153" cy="27557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54" y="2605409"/>
            <a:ext cx="1959657" cy="2755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06" y="3497724"/>
            <a:ext cx="3660096" cy="26472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9876" y="1040576"/>
            <a:ext cx="4275215" cy="26164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2761" y="3834655"/>
            <a:ext cx="2750785" cy="757827"/>
          </a:xfrm>
          <a:prstGeom prst="rect">
            <a:avLst/>
          </a:prstGeom>
        </p:spPr>
      </p:pic>
    </p:spTree>
    <p:extLst>
      <p:ext uri="{BB962C8B-B14F-4D97-AF65-F5344CB8AC3E}">
        <p14:creationId xmlns:p14="http://schemas.microsoft.com/office/powerpoint/2010/main" val="1884779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Add encryption</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29</a:t>
            </a:fld>
            <a:endParaRPr lang="en-US" altLang="en-US" kern="1200">
              <a:solidFill>
                <a:srgbClr val="000000"/>
              </a:solidFill>
              <a:ea typeface="MS PGothic" panose="020B0600070205080204" pitchFamily="34" charset="-128"/>
            </a:endParaRPr>
          </a:p>
        </p:txBody>
      </p:sp>
      <p:sp>
        <p:nvSpPr>
          <p:cNvPr id="8" name="Rectangle 4"/>
          <p:cNvSpPr>
            <a:spLocks noChangeArrowheads="1"/>
          </p:cNvSpPr>
          <p:nvPr/>
        </p:nvSpPr>
        <p:spPr bwMode="auto">
          <a:xfrm>
            <a:off x="1476375" y="1146431"/>
            <a:ext cx="81554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093" y="977968"/>
            <a:ext cx="4038600" cy="32308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0200" y="1163711"/>
            <a:ext cx="1904689" cy="307777"/>
          </a:xfrm>
          <a:prstGeom prst="rect">
            <a:avLst/>
          </a:prstGeom>
          <a:noFill/>
        </p:spPr>
        <p:txBody>
          <a:bodyPr wrap="none" rtlCol="0">
            <a:spAutoFit/>
          </a:bodyPr>
          <a:lstStyle/>
          <a:p>
            <a:r>
              <a:rPr lang="en-US" dirty="0"/>
              <a:t>Tell the robot the key:</a:t>
            </a:r>
          </a:p>
        </p:txBody>
      </p:sp>
      <p:sp>
        <p:nvSpPr>
          <p:cNvPr id="11" name="TextBox 10"/>
          <p:cNvSpPr txBox="1"/>
          <p:nvPr/>
        </p:nvSpPr>
        <p:spPr>
          <a:xfrm>
            <a:off x="330200" y="2028182"/>
            <a:ext cx="2810385" cy="307777"/>
          </a:xfrm>
          <a:prstGeom prst="rect">
            <a:avLst/>
          </a:prstGeom>
          <a:noFill/>
        </p:spPr>
        <p:txBody>
          <a:bodyPr wrap="none" rtlCol="0">
            <a:spAutoFit/>
          </a:bodyPr>
          <a:lstStyle/>
          <a:p>
            <a:r>
              <a:rPr lang="en-US" dirty="0"/>
              <a:t>Create a custom block (optional):</a:t>
            </a:r>
          </a:p>
        </p:txBody>
      </p:sp>
      <p:sp>
        <p:nvSpPr>
          <p:cNvPr id="12" name="TextBox 11"/>
          <p:cNvSpPr txBox="1"/>
          <p:nvPr/>
        </p:nvSpPr>
        <p:spPr>
          <a:xfrm>
            <a:off x="1197089" y="4572459"/>
            <a:ext cx="6647974" cy="369332"/>
          </a:xfrm>
          <a:prstGeom prst="rect">
            <a:avLst/>
          </a:prstGeom>
          <a:noFill/>
        </p:spPr>
        <p:txBody>
          <a:bodyPr wrap="none" rtlCol="0">
            <a:spAutoFit/>
          </a:bodyPr>
          <a:lstStyle/>
          <a:p>
            <a:r>
              <a:rPr lang="en-US" sz="1800" b="1" dirty="0">
                <a:solidFill>
                  <a:srgbClr val="FF0000"/>
                </a:solidFill>
              </a:rPr>
              <a:t>Task: Update the manual driving program with encryption</a:t>
            </a:r>
          </a:p>
        </p:txBody>
      </p:sp>
      <p:pic>
        <p:nvPicPr>
          <p:cNvPr id="5122" name="Picture 2" descr="https://lh3.googleusercontent.com/SnYnZlffI7sE6HpJ9e2KaOSr-swSzZ2Nz4aMjkDTx98QIvEQzQC6nKpEXQiY2d068pba0FOJZDNlNYBfJIj2UyeghI_drIg7i6VEM9_HwqXoefeQTvp4KueI1OSYWK-IX26xQHl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49" y="1598645"/>
            <a:ext cx="3294064" cy="21917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5.googleusercontent.com/FGkXOrx-9XOc4P6FjeV45gsLZk33I3KiMjJua0TG8sOLz_gISjnYW1M1kUfkR4PF3J9iIA58_BY9dtDUUMdt-uVrswn_F9oex_Z_qiUB5vkVbxdyLLi1-hg3bwlZWjR2m4V-mlB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49" y="2473917"/>
            <a:ext cx="3133866" cy="6745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30200" y="3358167"/>
            <a:ext cx="3586787" cy="954107"/>
          </a:xfrm>
          <a:prstGeom prst="rect">
            <a:avLst/>
          </a:prstGeom>
          <a:noFill/>
        </p:spPr>
        <p:txBody>
          <a:bodyPr wrap="square" rtlCol="0">
            <a:spAutoFit/>
          </a:bodyPr>
          <a:lstStyle/>
          <a:p>
            <a:r>
              <a:rPr lang="en-US" dirty="0"/>
              <a:t>You may want to create a reporter version for </a:t>
            </a:r>
            <a:r>
              <a:rPr lang="en-US" i="1" dirty="0"/>
              <a:t>get range </a:t>
            </a:r>
            <a:r>
              <a:rPr lang="en-US" dirty="0"/>
              <a:t>and </a:t>
            </a:r>
            <a:r>
              <a:rPr lang="en-US" i="1" dirty="0"/>
              <a:t>get ticks </a:t>
            </a:r>
            <a:r>
              <a:rPr lang="en-US" dirty="0"/>
              <a:t>as well</a:t>
            </a:r>
          </a:p>
          <a:p>
            <a:endParaRPr lang="en-US" dirty="0"/>
          </a:p>
          <a:p>
            <a:r>
              <a:rPr lang="en-US" dirty="0"/>
              <a:t>Decrypt all messages</a:t>
            </a:r>
          </a:p>
        </p:txBody>
      </p:sp>
      <p:cxnSp>
        <p:nvCxnSpPr>
          <p:cNvPr id="7" name="Straight Arrow Connector 6"/>
          <p:cNvCxnSpPr/>
          <p:nvPr/>
        </p:nvCxnSpPr>
        <p:spPr bwMode="auto">
          <a:xfrm flipH="1" flipV="1">
            <a:off x="3545733" y="1736388"/>
            <a:ext cx="194552" cy="24319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p:cNvSpPr txBox="1"/>
          <p:nvPr/>
        </p:nvSpPr>
        <p:spPr>
          <a:xfrm>
            <a:off x="3582557" y="1916337"/>
            <a:ext cx="619080" cy="276999"/>
          </a:xfrm>
          <a:prstGeom prst="rect">
            <a:avLst/>
          </a:prstGeom>
          <a:noFill/>
        </p:spPr>
        <p:txBody>
          <a:bodyPr wrap="none" rtlCol="0">
            <a:spAutoFit/>
          </a:bodyPr>
          <a:lstStyle/>
          <a:p>
            <a:r>
              <a:rPr lang="en-US" sz="1200" b="1" i="1" dirty="0">
                <a:solidFill>
                  <a:srgbClr val="FF0000"/>
                </a:solidFill>
              </a:rPr>
              <a:t>space</a:t>
            </a:r>
          </a:p>
        </p:txBody>
      </p:sp>
    </p:spTree>
    <p:extLst>
      <p:ext uri="{BB962C8B-B14F-4D97-AF65-F5344CB8AC3E}">
        <p14:creationId xmlns:p14="http://schemas.microsoft.com/office/powerpoint/2010/main" val="151469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Agenda</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3</a:t>
            </a:fld>
            <a:endParaRPr lang="en-US" altLang="en-US" kern="1200">
              <a:solidFill>
                <a:srgbClr val="000000"/>
              </a:solidFill>
              <a:ea typeface="MS PGothic" panose="020B0600070205080204" pitchFamily="34" charset="-128"/>
            </a:endParaRPr>
          </a:p>
        </p:txBody>
      </p:sp>
      <p:sp>
        <p:nvSpPr>
          <p:cNvPr id="3" name="TextBox 2"/>
          <p:cNvSpPr txBox="1"/>
          <p:nvPr/>
        </p:nvSpPr>
        <p:spPr>
          <a:xfrm>
            <a:off x="494414" y="1085851"/>
            <a:ext cx="8240233" cy="3443058"/>
          </a:xfrm>
          <a:prstGeom prst="rect">
            <a:avLst/>
          </a:prstGeom>
          <a:noFill/>
        </p:spPr>
        <p:txBody>
          <a:bodyPr wrap="square" rtlCol="0">
            <a:spAutoFit/>
          </a:bodyPr>
          <a:lstStyle/>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latin typeface="Tahoma" panose="020B0604030504040204" pitchFamily="34" charset="0"/>
                <a:ea typeface="Tahoma" panose="020B0604030504040204" pitchFamily="34" charset="0"/>
                <a:cs typeface="Tahoma" panose="020B0604030504040204" pitchFamily="34" charset="0"/>
              </a:rPr>
              <a:t>Lecture: Introduction to distributed programming with </a:t>
            </a:r>
            <a:r>
              <a:rPr lang="en-US" sz="1600" kern="1200" dirty="0" err="1">
                <a:latin typeface="Tahoma" panose="020B0604030504040204" pitchFamily="34" charset="0"/>
                <a:ea typeface="Tahoma" panose="020B0604030504040204" pitchFamily="34" charset="0"/>
                <a:cs typeface="Tahoma" panose="020B0604030504040204" pitchFamily="34" charset="0"/>
              </a:rPr>
              <a:t>NetsBlox</a:t>
            </a:r>
            <a:endParaRPr lang="en-US" sz="1600" kern="1200" dirty="0">
              <a:latin typeface="Tahoma" panose="020B0604030504040204" pitchFamily="34" charset="0"/>
              <a:ea typeface="Tahoma" panose="020B0604030504040204" pitchFamily="34" charset="0"/>
              <a:cs typeface="Tahoma" panose="020B0604030504040204" pitchFamily="34" charset="0"/>
            </a:endParaRP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latin typeface="Tahoma" panose="020B0604030504040204" pitchFamily="34" charset="0"/>
                <a:ea typeface="Tahoma" panose="020B0604030504040204" pitchFamily="34" charset="0"/>
                <a:cs typeface="Tahoma" panose="020B0604030504040204" pitchFamily="34" charset="0"/>
              </a:rPr>
              <a:t>Demonstration: various apps using online data (Weather, Charts, Movies, etc.)</a:t>
            </a: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latin typeface="Tahoma" panose="020B0604030504040204" pitchFamily="34" charset="0"/>
                <a:ea typeface="Tahoma" panose="020B0604030504040204" pitchFamily="34" charset="0"/>
                <a:cs typeface="Tahoma" panose="020B0604030504040204" pitchFamily="34" charset="0"/>
              </a:rPr>
              <a:t>Demonstration: various apps using message passing (Shared whiteboard, games, etc.)</a:t>
            </a: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solidFill>
                  <a:srgbClr val="FF0000"/>
                </a:solidFill>
                <a:latin typeface="Tahoma" panose="020B0604030504040204" pitchFamily="34" charset="0"/>
                <a:ea typeface="Tahoma" panose="020B0604030504040204" pitchFamily="34" charset="0"/>
                <a:cs typeface="Tahoma" panose="020B0604030504040204" pitchFamily="34" charset="0"/>
              </a:rPr>
              <a:t>Break (5 min)</a:t>
            </a: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latin typeface="Tahoma" panose="020B0604030504040204" pitchFamily="34" charset="0"/>
                <a:ea typeface="Tahoma" panose="020B0604030504040204" pitchFamily="34" charset="0"/>
                <a:cs typeface="Tahoma" panose="020B0604030504040204" pitchFamily="34" charset="0"/>
              </a:rPr>
              <a:t>Lecture: Introduction to robot programming</a:t>
            </a: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latin typeface="Tahoma" panose="020B0604030504040204" pitchFamily="34" charset="0"/>
                <a:ea typeface="Tahoma" panose="020B0604030504040204" pitchFamily="34" charset="0"/>
                <a:cs typeface="Tahoma" panose="020B0604030504040204" pitchFamily="34" charset="0"/>
              </a:rPr>
              <a:t>Hands-on: Create a manual driving program</a:t>
            </a: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solidFill>
                  <a:srgbClr val="FF0000"/>
                </a:solidFill>
                <a:latin typeface="Tahoma" panose="020B0604030504040204" pitchFamily="34" charset="0"/>
                <a:ea typeface="Tahoma" panose="020B0604030504040204" pitchFamily="34" charset="0"/>
                <a:cs typeface="Tahoma" panose="020B0604030504040204" pitchFamily="34" charset="0"/>
              </a:rPr>
              <a:t>Break (5 min)</a:t>
            </a: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latin typeface="Tahoma" panose="020B0604030504040204" pitchFamily="34" charset="0"/>
                <a:ea typeface="Tahoma" panose="020B0604030504040204" pitchFamily="34" charset="0"/>
                <a:cs typeface="Tahoma" panose="020B0604030504040204" pitchFamily="34" charset="0"/>
              </a:rPr>
              <a:t>Lecture: Cybersecurity curriculum and resources </a:t>
            </a: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latin typeface="Tahoma" panose="020B0604030504040204" pitchFamily="34" charset="0"/>
                <a:ea typeface="Tahoma" panose="020B0604030504040204" pitchFamily="34" charset="0"/>
                <a:cs typeface="Tahoma" panose="020B0604030504040204" pitchFamily="34" charset="0"/>
              </a:rPr>
              <a:t>Hands-on: Encryption</a:t>
            </a: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latin typeface="Tahoma" panose="020B0604030504040204" pitchFamily="34" charset="0"/>
                <a:ea typeface="Tahoma" panose="020B0604030504040204" pitchFamily="34" charset="0"/>
                <a:cs typeface="Tahoma" panose="020B0604030504040204" pitchFamily="34" charset="0"/>
              </a:rPr>
              <a:t>Hands-on: Code breaking (time permitting)</a:t>
            </a:r>
          </a:p>
          <a:p>
            <a:pPr marL="257175" indent="-257175" defTabSz="685800" fontAlgn="base">
              <a:lnSpc>
                <a:spcPts val="2400"/>
              </a:lnSpc>
              <a:spcBef>
                <a:spcPct val="0"/>
              </a:spcBef>
              <a:spcAft>
                <a:spcPct val="0"/>
              </a:spcAft>
              <a:buClrTx/>
              <a:buFont typeface="Arial" panose="020B0604020202020204" pitchFamily="34" charset="0"/>
              <a:buChar char="•"/>
            </a:pPr>
            <a:r>
              <a:rPr lang="en-US" sz="1600" kern="1200" dirty="0">
                <a:latin typeface="Tahoma" panose="020B0604030504040204" pitchFamily="34" charset="0"/>
                <a:ea typeface="Tahoma" panose="020B0604030504040204" pitchFamily="34" charset="0"/>
                <a:cs typeface="Tahoma" panose="020B0604030504040204" pitchFamily="34" charset="0"/>
              </a:rPr>
              <a:t>Q&amp;A</a:t>
            </a:r>
          </a:p>
        </p:txBody>
      </p:sp>
    </p:spTree>
    <p:extLst>
      <p:ext uri="{BB962C8B-B14F-4D97-AF65-F5344CB8AC3E}">
        <p14:creationId xmlns:p14="http://schemas.microsoft.com/office/powerpoint/2010/main" val="35535114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Task: Break the Encryption</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30</a:t>
            </a:fld>
            <a:endParaRPr lang="en-US" altLang="en-US" kern="1200">
              <a:solidFill>
                <a:srgbClr val="000000"/>
              </a:solidFill>
              <a:ea typeface="MS PGothic" panose="020B0600070205080204" pitchFamily="34" charset="-128"/>
            </a:endParaRPr>
          </a:p>
        </p:txBody>
      </p:sp>
      <p:sp>
        <p:nvSpPr>
          <p:cNvPr id="8" name="Rectangle 4"/>
          <p:cNvSpPr>
            <a:spLocks noChangeArrowheads="1"/>
          </p:cNvSpPr>
          <p:nvPr/>
        </p:nvSpPr>
        <p:spPr bwMode="auto">
          <a:xfrm>
            <a:off x="1476375" y="1146431"/>
            <a:ext cx="81554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5093" y="977968"/>
            <a:ext cx="4038600" cy="32308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97089" y="4572459"/>
            <a:ext cx="7071167" cy="369332"/>
          </a:xfrm>
          <a:prstGeom prst="rect">
            <a:avLst/>
          </a:prstGeom>
          <a:noFill/>
        </p:spPr>
        <p:txBody>
          <a:bodyPr wrap="none" rtlCol="0">
            <a:spAutoFit/>
          </a:bodyPr>
          <a:lstStyle/>
          <a:p>
            <a:r>
              <a:rPr lang="en-US" sz="1800" b="1" dirty="0">
                <a:solidFill>
                  <a:srgbClr val="FF0000"/>
                </a:solidFill>
              </a:rPr>
              <a:t>Task: take control of somebody else’s robot (with permission!)</a:t>
            </a:r>
          </a:p>
        </p:txBody>
      </p:sp>
      <p:sp>
        <p:nvSpPr>
          <p:cNvPr id="5" name="TextBox 4"/>
          <p:cNvSpPr txBox="1"/>
          <p:nvPr/>
        </p:nvSpPr>
        <p:spPr>
          <a:xfrm>
            <a:off x="1673158" y="1663429"/>
            <a:ext cx="936475" cy="1569660"/>
          </a:xfrm>
          <a:prstGeom prst="rect">
            <a:avLst/>
          </a:prstGeom>
          <a:noFill/>
        </p:spPr>
        <p:txBody>
          <a:bodyPr wrap="none" rtlCol="0">
            <a:spAutoFit/>
          </a:bodyPr>
          <a:lstStyle/>
          <a:p>
            <a:r>
              <a:rPr lang="en-US" sz="9600" b="1" dirty="0">
                <a:solidFill>
                  <a:srgbClr val="FF0000"/>
                </a:solidFill>
              </a:rPr>
              <a:t>?</a:t>
            </a:r>
          </a:p>
        </p:txBody>
      </p:sp>
    </p:spTree>
    <p:extLst>
      <p:ext uri="{BB962C8B-B14F-4D97-AF65-F5344CB8AC3E}">
        <p14:creationId xmlns:p14="http://schemas.microsoft.com/office/powerpoint/2010/main" val="2303879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 Force Code Breaking</a:t>
            </a:r>
          </a:p>
        </p:txBody>
      </p:sp>
      <p:sp>
        <p:nvSpPr>
          <p:cNvPr id="3" name="Content Placeholder 2"/>
          <p:cNvSpPr>
            <a:spLocks noGrp="1"/>
          </p:cNvSpPr>
          <p:nvPr>
            <p:ph idx="1"/>
          </p:nvPr>
        </p:nvSpPr>
        <p:spPr>
          <a:xfrm>
            <a:off x="457200" y="914400"/>
            <a:ext cx="4771417" cy="792804"/>
          </a:xfrm>
        </p:spPr>
        <p:txBody>
          <a:bodyPr/>
          <a:lstStyle/>
          <a:p>
            <a:r>
              <a:rPr lang="en-US" dirty="0"/>
              <a:t>Look for one of the fixed keywords</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31</a:t>
            </a:fld>
            <a:endParaRPr lang="en-US" altLang="en-US" kern="1200">
              <a:solidFill>
                <a:srgbClr val="000000"/>
              </a:solidFill>
              <a:ea typeface="MS PGothic"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315" y="1707204"/>
            <a:ext cx="5244776" cy="29025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233" y="2552099"/>
            <a:ext cx="3063759" cy="264844"/>
          </a:xfrm>
          <a:prstGeom prst="rect">
            <a:avLst/>
          </a:prstGeom>
        </p:spPr>
      </p:pic>
    </p:spTree>
    <p:extLst>
      <p:ext uri="{BB962C8B-B14F-4D97-AF65-F5344CB8AC3E}">
        <p14:creationId xmlns:p14="http://schemas.microsoft.com/office/powerpoint/2010/main" val="2283165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Brute Force Code Breaking</a:t>
            </a:r>
          </a:p>
        </p:txBody>
      </p:sp>
      <p:sp>
        <p:nvSpPr>
          <p:cNvPr id="3" name="Content Placeholder 2"/>
          <p:cNvSpPr>
            <a:spLocks noGrp="1"/>
          </p:cNvSpPr>
          <p:nvPr>
            <p:ph idx="1"/>
          </p:nvPr>
        </p:nvSpPr>
        <p:spPr>
          <a:xfrm>
            <a:off x="457200" y="914400"/>
            <a:ext cx="4771417" cy="792804"/>
          </a:xfrm>
        </p:spPr>
        <p:txBody>
          <a:bodyPr/>
          <a:lstStyle/>
          <a:p>
            <a:r>
              <a:rPr lang="en-US" dirty="0"/>
              <a:t>Test commands:</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32</a:t>
            </a:fld>
            <a:endParaRPr lang="en-US" altLang="en-US" kern="1200">
              <a:solidFill>
                <a:srgbClr val="000000"/>
              </a:solidFill>
              <a:ea typeface="MS PGothic" panose="020B0600070205080204" pitchFamily="3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966" y="1599526"/>
            <a:ext cx="4958047" cy="2388407"/>
          </a:xfrm>
          <a:prstGeom prst="rect">
            <a:avLst/>
          </a:prstGeom>
        </p:spPr>
      </p:pic>
    </p:spTree>
    <p:extLst>
      <p:ext uri="{BB962C8B-B14F-4D97-AF65-F5344CB8AC3E}">
        <p14:creationId xmlns:p14="http://schemas.microsoft.com/office/powerpoint/2010/main" val="1010169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Theft</a:t>
            </a:r>
          </a:p>
        </p:txBody>
      </p:sp>
      <p:sp>
        <p:nvSpPr>
          <p:cNvPr id="3" name="Content Placeholder 2"/>
          <p:cNvSpPr>
            <a:spLocks noGrp="1"/>
          </p:cNvSpPr>
          <p:nvPr>
            <p:ph idx="1"/>
          </p:nvPr>
        </p:nvSpPr>
        <p:spPr/>
        <p:txBody>
          <a:bodyPr/>
          <a:lstStyle/>
          <a:p>
            <a:r>
              <a:rPr lang="en-US" dirty="0"/>
              <a:t>The first </a:t>
            </a:r>
            <a:r>
              <a:rPr lang="en-US" i="1" dirty="0"/>
              <a:t>set key</a:t>
            </a:r>
            <a:r>
              <a:rPr lang="en-US" dirty="0"/>
              <a:t> command is always unencrypted.</a:t>
            </a:r>
          </a:p>
          <a:p>
            <a:r>
              <a:rPr lang="en-US" dirty="0"/>
              <a:t>This code steals the key continuously:</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33</a:t>
            </a:fld>
            <a:endParaRPr lang="en-US" altLang="en-US" kern="1200">
              <a:solidFill>
                <a:srgbClr val="000000"/>
              </a:solidFill>
              <a:ea typeface="MS PGothic"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73" y="1871489"/>
            <a:ext cx="5472038" cy="2803694"/>
          </a:xfrm>
          <a:prstGeom prst="rect">
            <a:avLst/>
          </a:prstGeom>
        </p:spPr>
      </p:pic>
    </p:spTree>
    <p:extLst>
      <p:ext uri="{BB962C8B-B14F-4D97-AF65-F5344CB8AC3E}">
        <p14:creationId xmlns:p14="http://schemas.microsoft.com/office/powerpoint/2010/main" val="3453375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a:xfrm>
            <a:off x="457200" y="914400"/>
            <a:ext cx="8229600" cy="3423016"/>
          </a:xfrm>
        </p:spPr>
        <p:txBody>
          <a:bodyPr/>
          <a:lstStyle/>
          <a:p>
            <a:r>
              <a:rPr lang="en-US" dirty="0"/>
              <a:t>Use stronger encryption: </a:t>
            </a:r>
          </a:p>
          <a:p>
            <a:pPr lvl="1"/>
            <a:r>
              <a:rPr lang="en-US" dirty="0" err="1"/>
              <a:t>Vigenère</a:t>
            </a:r>
            <a:r>
              <a:rPr lang="en-US" dirty="0"/>
              <a:t> cipher: version of </a:t>
            </a:r>
            <a:r>
              <a:rPr lang="en-US" dirty="0" smtClean="0"/>
              <a:t>Caesar's </a:t>
            </a:r>
            <a:r>
              <a:rPr lang="en-US" dirty="0"/>
              <a:t>with multiple keys</a:t>
            </a:r>
          </a:p>
          <a:p>
            <a:pPr lvl="1"/>
            <a:r>
              <a:rPr lang="en-US" dirty="0"/>
              <a:t>Speck by NSA (File menu: Libraries: Cypher)</a:t>
            </a:r>
          </a:p>
          <a:p>
            <a:r>
              <a:rPr lang="en-US" dirty="0"/>
              <a:t>Secure key exchange:</a:t>
            </a:r>
          </a:p>
          <a:p>
            <a:pPr lvl="1"/>
            <a:r>
              <a:rPr lang="en-US" dirty="0"/>
              <a:t>Pressing the button on the robot generates a sequence of 16 bits and blinks the LEDs accordingly</a:t>
            </a:r>
          </a:p>
          <a:p>
            <a:pPr lvl="1"/>
            <a:r>
              <a:rPr lang="en-US" dirty="0"/>
              <a:t>4 4-bit keys for </a:t>
            </a:r>
            <a:r>
              <a:rPr lang="en-US" dirty="0" err="1"/>
              <a:t>Vigenère</a:t>
            </a:r>
            <a:r>
              <a:rPr lang="en-US" dirty="0"/>
              <a:t> (or Speck)</a:t>
            </a:r>
          </a:p>
          <a:p>
            <a:pPr lvl="1"/>
            <a:r>
              <a:rPr lang="en-US" dirty="0"/>
              <a:t>Type in values. Key is never broadcasted </a:t>
            </a:r>
            <a:r>
              <a:rPr lang="en-US" dirty="0" err="1"/>
              <a:t>unecrypted</a:t>
            </a:r>
            <a:endParaRPr lang="en-US" dirty="0"/>
          </a:p>
          <a:p>
            <a:pPr lvl="1"/>
            <a:r>
              <a:rPr lang="en-US" dirty="0"/>
              <a:t>No need for the </a:t>
            </a:r>
            <a:r>
              <a:rPr lang="en-US" i="1" dirty="0"/>
              <a:t>set key</a:t>
            </a:r>
            <a:r>
              <a:rPr lang="en-US" dirty="0"/>
              <a:t> command! But can be used later for periodically changing the key</a:t>
            </a:r>
          </a:p>
          <a:p>
            <a:pPr lvl="1"/>
            <a:endParaRPr lang="en-US" dirty="0"/>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34</a:t>
            </a:fld>
            <a:endParaRPr lang="en-US" altLang="en-US" kern="1200">
              <a:solidFill>
                <a:srgbClr val="000000"/>
              </a:solidFill>
              <a:ea typeface="MS PGothic"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611" y="4358829"/>
            <a:ext cx="4382198" cy="359733"/>
          </a:xfrm>
          <a:prstGeom prst="rect">
            <a:avLst/>
          </a:prstGeom>
        </p:spPr>
      </p:pic>
    </p:spTree>
    <p:extLst>
      <p:ext uri="{BB962C8B-B14F-4D97-AF65-F5344CB8AC3E}">
        <p14:creationId xmlns:p14="http://schemas.microsoft.com/office/powerpoint/2010/main" val="1220542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Replay Attack</a:t>
            </a:r>
          </a:p>
        </p:txBody>
      </p:sp>
      <p:sp>
        <p:nvSpPr>
          <p:cNvPr id="3" name="Content Placeholder 2"/>
          <p:cNvSpPr>
            <a:spLocks noGrp="1"/>
          </p:cNvSpPr>
          <p:nvPr>
            <p:ph idx="1"/>
          </p:nvPr>
        </p:nvSpPr>
        <p:spPr>
          <a:xfrm>
            <a:off x="457200" y="914399"/>
            <a:ext cx="4042590" cy="3987933"/>
          </a:xfrm>
        </p:spPr>
        <p:txBody>
          <a:bodyPr/>
          <a:lstStyle/>
          <a:p>
            <a:r>
              <a:rPr lang="en-US" dirty="0"/>
              <a:t>Even if the attacker cannot break the encryption, they can still replay the last overheard command</a:t>
            </a:r>
          </a:p>
          <a:p>
            <a:r>
              <a:rPr lang="en-US" dirty="0"/>
              <a:t>Solution: sequence numbers:</a:t>
            </a:r>
          </a:p>
          <a:p>
            <a:pPr lvl="1"/>
            <a:r>
              <a:rPr lang="en-US" dirty="0"/>
              <a:t>The send command can be prepended by an integer: N</a:t>
            </a:r>
          </a:p>
          <a:p>
            <a:pPr lvl="1"/>
            <a:r>
              <a:rPr lang="en-US" dirty="0"/>
              <a:t>Once started, robot will only accept commands that start with a number M greater than the last one. Specifically:</a:t>
            </a:r>
          </a:p>
          <a:p>
            <a:pPr marL="685800" lvl="2" indent="0">
              <a:buNone/>
            </a:pPr>
            <a:r>
              <a:rPr lang="en-US" dirty="0"/>
              <a:t>	N &lt; M &lt; N+100</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35</a:t>
            </a:fld>
            <a:endParaRPr lang="en-US" altLang="en-US" kern="1200">
              <a:solidFill>
                <a:srgbClr val="000000"/>
              </a:solidFill>
              <a:ea typeface="MS PGothic"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214" y="992776"/>
            <a:ext cx="3898168" cy="3954754"/>
          </a:xfrm>
          <a:prstGeom prst="rect">
            <a:avLst/>
          </a:prstGeom>
        </p:spPr>
      </p:pic>
    </p:spTree>
    <p:extLst>
      <p:ext uri="{BB962C8B-B14F-4D97-AF65-F5344CB8AC3E}">
        <p14:creationId xmlns:p14="http://schemas.microsoft.com/office/powerpoint/2010/main" val="2334969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425014" y="1103365"/>
            <a:ext cx="6172200" cy="3693968"/>
          </a:xfrm>
        </p:spPr>
        <p:txBody>
          <a:bodyPr/>
          <a:lstStyle/>
          <a:p>
            <a:r>
              <a:rPr lang="en-US" altLang="en-US" sz="2000" dirty="0" err="1"/>
              <a:t>NetsBlox</a:t>
            </a:r>
            <a:r>
              <a:rPr lang="en-US" altLang="en-US" sz="2000" dirty="0"/>
              <a:t> opens the internet for students’ programs </a:t>
            </a:r>
          </a:p>
          <a:p>
            <a:pPr lvl="1"/>
            <a:r>
              <a:rPr lang="en-US" altLang="en-US" sz="1600" dirty="0"/>
              <a:t>Public data sources related to STEAM</a:t>
            </a:r>
          </a:p>
          <a:p>
            <a:pPr lvl="1"/>
            <a:r>
              <a:rPr lang="en-US" altLang="en-US" sz="1600" dirty="0"/>
              <a:t>Distributed programming/computer networking</a:t>
            </a:r>
          </a:p>
          <a:p>
            <a:pPr lvl="1"/>
            <a:r>
              <a:rPr lang="en-US" altLang="en-US" sz="1600" dirty="0"/>
              <a:t>Robotics and cybersecurity</a:t>
            </a:r>
          </a:p>
          <a:p>
            <a:pPr lvl="1"/>
            <a:r>
              <a:rPr lang="en-US" altLang="en-US" sz="1600" dirty="0"/>
              <a:t>Collaboration</a:t>
            </a:r>
          </a:p>
          <a:p>
            <a:r>
              <a:rPr lang="en-US" altLang="en-US" sz="2000" dirty="0">
                <a:sym typeface="Wingdings" panose="05000000000000000000" pitchFamily="2" charset="2"/>
              </a:rPr>
              <a:t>Hands-on: learning by doing</a:t>
            </a:r>
          </a:p>
          <a:p>
            <a:r>
              <a:rPr lang="en-US" altLang="en-US" sz="2000" dirty="0">
                <a:sym typeface="Wingdings" panose="05000000000000000000" pitchFamily="2" charset="2"/>
              </a:rPr>
              <a:t>More engaging projects increasing motivation</a:t>
            </a:r>
          </a:p>
          <a:p>
            <a:r>
              <a:rPr lang="en-US" altLang="en-US" sz="2000" dirty="0">
                <a:sym typeface="Wingdings" panose="05000000000000000000" pitchFamily="2" charset="2"/>
              </a:rPr>
              <a:t>Allows for synergistic teaching of STEM and CT</a:t>
            </a:r>
          </a:p>
          <a:p>
            <a:r>
              <a:rPr lang="en-US" altLang="en-US" sz="2000" dirty="0">
                <a:sym typeface="Wingdings" panose="05000000000000000000" pitchFamily="2" charset="2"/>
              </a:rPr>
              <a:t>High ceiling:</a:t>
            </a:r>
          </a:p>
          <a:p>
            <a:pPr lvl="1"/>
            <a:r>
              <a:rPr lang="en-US" altLang="en-US" sz="1600" dirty="0">
                <a:sym typeface="Wingdings" panose="05000000000000000000" pitchFamily="2" charset="2"/>
              </a:rPr>
              <a:t>Can be used to teaching advanced topics that no other environment allows currently</a:t>
            </a:r>
          </a:p>
          <a:p>
            <a:endParaRPr lang="en-US" altLang="en-US" sz="16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36</a:t>
            </a:fld>
            <a:endParaRPr lang="en-US" altLang="en-US" kern="1200">
              <a:solidFill>
                <a:srgbClr val="000000"/>
              </a:solidFill>
              <a:ea typeface="MS PGothic" panose="020B0600070205080204" pitchFamily="34" charset="-128"/>
            </a:endParaRPr>
          </a:p>
        </p:txBody>
      </p:sp>
    </p:spTree>
    <p:extLst>
      <p:ext uri="{BB962C8B-B14F-4D97-AF65-F5344CB8AC3E}">
        <p14:creationId xmlns:p14="http://schemas.microsoft.com/office/powerpoint/2010/main" val="1263607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8" name="Google Shape;62;p14"/>
          <p:cNvSpPr txBox="1"/>
          <p:nvPr/>
        </p:nvSpPr>
        <p:spPr>
          <a:xfrm>
            <a:off x="6932" y="4480804"/>
            <a:ext cx="9144000" cy="664500"/>
          </a:xfrm>
          <a:prstGeom prst="rect">
            <a:avLst/>
          </a:prstGeom>
          <a:solidFill>
            <a:srgbClr val="5DF14D"/>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0" name="Google Shape;60;p14"/>
          <p:cNvSpPr txBox="1">
            <a:spLocks noGrp="1"/>
          </p:cNvSpPr>
          <p:nvPr>
            <p:ph type="ctrTitle"/>
          </p:nvPr>
        </p:nvSpPr>
        <p:spPr>
          <a:xfrm>
            <a:off x="311708" y="136707"/>
            <a:ext cx="8520600" cy="10062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Questions?</a:t>
            </a:r>
            <a:endParaRPr dirty="0"/>
          </a:p>
        </p:txBody>
      </p:sp>
      <p:sp>
        <p:nvSpPr>
          <p:cNvPr id="61" name="Google Shape;61;p14"/>
          <p:cNvSpPr txBox="1">
            <a:spLocks noGrp="1"/>
          </p:cNvSpPr>
          <p:nvPr>
            <p:ph type="subTitle" idx="1"/>
          </p:nvPr>
        </p:nvSpPr>
        <p:spPr>
          <a:xfrm>
            <a:off x="311708" y="3296513"/>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Do not forget to fill out the evaluation!</a:t>
            </a:r>
            <a:endParaRPr dirty="0"/>
          </a:p>
        </p:txBody>
      </p:sp>
      <p:sp>
        <p:nvSpPr>
          <p:cNvPr id="62" name="Google Shape;62;p14"/>
          <p:cNvSpPr txBox="1"/>
          <p:nvPr/>
        </p:nvSpPr>
        <p:spPr>
          <a:xfrm>
            <a:off x="0" y="4479075"/>
            <a:ext cx="6925474" cy="664500"/>
          </a:xfrm>
          <a:prstGeom prst="rect">
            <a:avLst/>
          </a:prstGeom>
          <a:solidFill>
            <a:srgbClr val="5DF14D"/>
          </a:solidFill>
          <a:ln>
            <a:noFill/>
          </a:ln>
        </p:spPr>
        <p:txBody>
          <a:bodyPr spcFirstLastPara="1" wrap="square" lIns="91425" tIns="91425" rIns="91425" bIns="91425" anchor="t" anchorCtr="0">
            <a:noAutofit/>
          </a:bodyPr>
          <a:lstStyle/>
          <a:p>
            <a:pPr marL="0" indent="0" algn="ctr">
              <a:buNone/>
            </a:pPr>
            <a:r>
              <a:rPr lang="en-US" dirty="0"/>
              <a:t>Sponsors: National Security Agency, National Science Foundation and</a:t>
            </a:r>
          </a:p>
          <a:p>
            <a:pPr marL="0" indent="0" algn="ctr">
              <a:buNone/>
            </a:pPr>
            <a:r>
              <a:rPr lang="en-US" dirty="0"/>
              <a:t>Vanderbilt University</a:t>
            </a:r>
          </a:p>
          <a:p>
            <a:pPr marL="0" lvl="0" indent="0" algn="l" rtl="0">
              <a:spcBef>
                <a:spcPts val="0"/>
              </a:spcBef>
              <a:spcAft>
                <a:spcPts val="0"/>
              </a:spcAft>
              <a:buNone/>
            </a:pPr>
            <a:endParaRPr dirty="0"/>
          </a:p>
        </p:txBody>
      </p:sp>
      <p:pic>
        <p:nvPicPr>
          <p:cNvPr id="63" name="Google Shape;63;p14"/>
          <p:cNvPicPr preferRelativeResize="0"/>
          <p:nvPr/>
        </p:nvPicPr>
        <p:blipFill>
          <a:blip r:embed="rId3">
            <a:alphaModFix/>
          </a:blip>
          <a:stretch>
            <a:fillRect/>
          </a:stretch>
        </p:blipFill>
        <p:spPr>
          <a:xfrm>
            <a:off x="6925474" y="4198149"/>
            <a:ext cx="2088688" cy="792600"/>
          </a:xfrm>
          <a:prstGeom prst="rect">
            <a:avLst/>
          </a:prstGeom>
          <a:noFill/>
          <a:ln>
            <a:noFill/>
          </a:ln>
        </p:spPr>
      </p:pic>
      <p:sp>
        <p:nvSpPr>
          <p:cNvPr id="7" name="Content Placeholder 2"/>
          <p:cNvSpPr txBox="1">
            <a:spLocks/>
          </p:cNvSpPr>
          <p:nvPr/>
        </p:nvSpPr>
        <p:spPr>
          <a:xfrm>
            <a:off x="1485900" y="1148196"/>
            <a:ext cx="6172200" cy="1662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endParaRPr lang="en-US" dirty="0">
              <a:solidFill>
                <a:srgbClr val="FF0000"/>
              </a:solidFill>
            </a:endParaRPr>
          </a:p>
          <a:p>
            <a:pPr marL="0" indent="0"/>
            <a:r>
              <a:rPr lang="en-US" dirty="0">
                <a:solidFill>
                  <a:srgbClr val="FF0000"/>
                </a:solidFill>
                <a:hlinkClick r:id="rId4"/>
              </a:rPr>
              <a:t>https://netsblox.org</a:t>
            </a:r>
            <a:endParaRPr lang="en-US" dirty="0">
              <a:solidFill>
                <a:srgbClr val="FF0000"/>
              </a:solidFill>
            </a:endParaRPr>
          </a:p>
          <a:p>
            <a:pPr marL="0" indent="0"/>
            <a:endParaRPr lang="en-US" sz="1800" b="1" dirty="0">
              <a:solidFill>
                <a:srgbClr val="FF0000"/>
              </a:solidFill>
            </a:endParaRPr>
          </a:p>
          <a:p>
            <a:r>
              <a:rPr lang="en-US" dirty="0">
                <a:solidFill>
                  <a:srgbClr val="FF0000"/>
                </a:solidFill>
                <a:hlinkClick r:id="rId5"/>
              </a:rPr>
              <a:t>https://netsblox.org/cybersecurity</a:t>
            </a:r>
            <a:endParaRPr lang="en-US" dirty="0">
              <a:solidFill>
                <a:srgbClr val="FF0000"/>
              </a:solidFill>
            </a:endParaRPr>
          </a:p>
          <a:p>
            <a:pPr marL="0" indent="0"/>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dirty="0"/>
              <a:t>Resources</a:t>
            </a:r>
          </a:p>
        </p:txBody>
      </p:sp>
      <p:sp>
        <p:nvSpPr>
          <p:cNvPr id="27650" name="Content Placeholder 2"/>
          <p:cNvSpPr>
            <a:spLocks noGrp="1"/>
          </p:cNvSpPr>
          <p:nvPr>
            <p:ph idx="1"/>
          </p:nvPr>
        </p:nvSpPr>
        <p:spPr/>
        <p:txBody>
          <a:bodyPr/>
          <a:lstStyle/>
          <a:p>
            <a:r>
              <a:rPr lang="en-US" altLang="en-US" sz="1600" dirty="0">
                <a:hlinkClick r:id="rId2"/>
              </a:rPr>
              <a:t>https://netsblox.org</a:t>
            </a:r>
            <a:r>
              <a:rPr lang="en-US" altLang="en-US" sz="1600" dirty="0"/>
              <a:t> </a:t>
            </a:r>
          </a:p>
          <a:p>
            <a:pPr lvl="1"/>
            <a:r>
              <a:rPr lang="en-US" altLang="en-US" sz="1400" dirty="0"/>
              <a:t>Main </a:t>
            </a:r>
            <a:r>
              <a:rPr lang="en-US" altLang="en-US" sz="1400" dirty="0" err="1"/>
              <a:t>NetsBlox</a:t>
            </a:r>
            <a:r>
              <a:rPr lang="en-US" altLang="en-US" sz="1400" dirty="0"/>
              <a:t> website. Tutorials, videos, projects, papers, etc. </a:t>
            </a:r>
          </a:p>
          <a:p>
            <a:r>
              <a:rPr lang="en-US" sz="1600" dirty="0">
                <a:hlinkClick r:id="rId3"/>
              </a:rPr>
              <a:t>https://dashboard.netsblox.org</a:t>
            </a:r>
            <a:endParaRPr lang="en-US" sz="1600" dirty="0"/>
          </a:p>
          <a:p>
            <a:pPr lvl="1"/>
            <a:r>
              <a:rPr lang="en-US" altLang="en-US" sz="1400" dirty="0"/>
              <a:t>Teacher portal: create groups of students. Manage robot resources.</a:t>
            </a:r>
          </a:p>
          <a:p>
            <a:r>
              <a:rPr lang="en-US" sz="1600" dirty="0">
                <a:hlinkClick r:id="rId4"/>
              </a:rPr>
              <a:t>https://netsblox.org/cybersecurity</a:t>
            </a:r>
            <a:endParaRPr lang="en-US" sz="1600" dirty="0"/>
          </a:p>
          <a:p>
            <a:pPr lvl="1"/>
            <a:r>
              <a:rPr lang="en-US" altLang="en-US" sz="1400" dirty="0"/>
              <a:t>Cybersecurity resources.</a:t>
            </a:r>
          </a:p>
          <a:p>
            <a:r>
              <a:rPr lang="en-US" altLang="en-US" sz="1600" dirty="0">
                <a:hlinkClick r:id="rId5"/>
              </a:rPr>
              <a:t>https://netsblox.org/protected-assets</a:t>
            </a:r>
            <a:endParaRPr lang="en-US" altLang="en-US" sz="1600" dirty="0"/>
          </a:p>
          <a:p>
            <a:pPr lvl="1"/>
            <a:r>
              <a:rPr lang="en-US" altLang="en-US" sz="1400" dirty="0"/>
              <a:t>Cybersecurity password protected material (to prevent students getting the solutions)</a:t>
            </a:r>
          </a:p>
          <a:p>
            <a:pPr lvl="1"/>
            <a:r>
              <a:rPr lang="en-US" altLang="en-US" sz="1400" dirty="0"/>
              <a:t>Account: cpss2019</a:t>
            </a:r>
          </a:p>
          <a:p>
            <a:pPr lvl="1"/>
            <a:r>
              <a:rPr lang="en-US" altLang="en-US" sz="1400" dirty="0"/>
              <a:t>Password: </a:t>
            </a:r>
            <a:r>
              <a:rPr lang="en-US" altLang="en-US" sz="1400" dirty="0" err="1" smtClean="0"/>
              <a:t>robot_camp</a:t>
            </a:r>
            <a:r>
              <a:rPr lang="en-US" altLang="en-US" sz="1400" dirty="0" smtClean="0"/>
              <a:t>  </a:t>
            </a:r>
            <a:r>
              <a:rPr lang="en-US" altLang="en-US" sz="1400" dirty="0" smtClean="0">
                <a:sym typeface="Wingdings"/>
              </a:rPr>
              <a:t></a:t>
            </a:r>
            <a:r>
              <a:rPr lang="en-US" altLang="en-US" sz="1400" b="1" dirty="0" smtClean="0">
                <a:solidFill>
                  <a:srgbClr val="FF0000"/>
                </a:solidFill>
                <a:sym typeface="Wingdings"/>
              </a:rPr>
              <a:t> wrong password on handout!</a:t>
            </a:r>
            <a:endParaRPr lang="en-US" altLang="en-US" sz="1400" b="1" dirty="0">
              <a:solidFill>
                <a:srgbClr val="FF0000"/>
              </a:solidFill>
            </a:endParaRPr>
          </a:p>
          <a:p>
            <a:r>
              <a:rPr lang="en-US" altLang="en-US" sz="1600" dirty="0" err="1"/>
              <a:t>NetsBlox</a:t>
            </a:r>
            <a:r>
              <a:rPr lang="en-US" altLang="en-US" sz="1600" dirty="0"/>
              <a:t> Player app</a:t>
            </a:r>
          </a:p>
          <a:p>
            <a:pPr lvl="1"/>
            <a:r>
              <a:rPr lang="en-US" altLang="en-US" sz="1400" dirty="0"/>
              <a:t>Available on iTunes and Google Play</a:t>
            </a:r>
          </a:p>
          <a:p>
            <a:r>
              <a:rPr lang="en-US" sz="1600" dirty="0">
                <a:hlinkClick r:id="rId6"/>
              </a:rPr>
              <a:t>https://www.facebook.com/netsblox/</a:t>
            </a:r>
            <a:endParaRPr lang="en-US" sz="1600" dirty="0"/>
          </a:p>
          <a:p>
            <a:pPr lvl="1"/>
            <a:r>
              <a:rPr lang="en-US" altLang="en-US" sz="1400" dirty="0"/>
              <a:t>Follow us on Facebook</a:t>
            </a:r>
          </a:p>
        </p:txBody>
      </p:sp>
      <p:sp>
        <p:nvSpPr>
          <p:cNvPr id="276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bg1"/>
                </a:solidFill>
                <a:latin typeface="Times New Roman" panose="02020603050405020304" pitchFamily="18" charset="0"/>
                <a:ea typeface="MS PGothic" panose="020B0600070205080204" pitchFamily="34" charset="-128"/>
              </a:defRPr>
            </a:lvl1pPr>
            <a:lvl2pPr marL="557213" indent="-214313" eaLnBrk="0" hangingPunct="0">
              <a:defRPr sz="1500">
                <a:solidFill>
                  <a:schemeClr val="bg1"/>
                </a:solidFill>
                <a:latin typeface="Times New Roman" panose="02020603050405020304" pitchFamily="18" charset="0"/>
                <a:ea typeface="MS PGothic" panose="020B0600070205080204" pitchFamily="34" charset="-128"/>
              </a:defRPr>
            </a:lvl2pPr>
            <a:lvl3pPr marL="857250" indent="-171450" eaLnBrk="0" hangingPunct="0">
              <a:defRPr sz="1500">
                <a:solidFill>
                  <a:schemeClr val="bg1"/>
                </a:solidFill>
                <a:latin typeface="Times New Roman" panose="02020603050405020304" pitchFamily="18" charset="0"/>
                <a:ea typeface="MS PGothic" panose="020B0600070205080204" pitchFamily="34" charset="-128"/>
              </a:defRPr>
            </a:lvl3pPr>
            <a:lvl4pPr marL="1200150" indent="-171450" eaLnBrk="0" hangingPunct="0">
              <a:defRPr sz="1500">
                <a:solidFill>
                  <a:schemeClr val="bg1"/>
                </a:solidFill>
                <a:latin typeface="Times New Roman" panose="02020603050405020304" pitchFamily="18" charset="0"/>
                <a:ea typeface="MS PGothic" panose="020B0600070205080204" pitchFamily="34" charset="-128"/>
              </a:defRPr>
            </a:lvl4pPr>
            <a:lvl5pPr marL="1543050" indent="-171450" eaLnBrk="0" hangingPunct="0">
              <a:defRPr sz="1500">
                <a:solidFill>
                  <a:schemeClr val="bg1"/>
                </a:solidFill>
                <a:latin typeface="Times New Roman" panose="02020603050405020304" pitchFamily="18" charset="0"/>
                <a:ea typeface="MS PGothic" panose="020B0600070205080204" pitchFamily="34" charset="-128"/>
              </a:defRPr>
            </a:lvl5pPr>
            <a:lvl6pPr marL="18859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6pPr>
            <a:lvl7pPr marL="22288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7pPr>
            <a:lvl8pPr marL="25717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8pPr>
            <a:lvl9pPr marL="29146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9pPr>
          </a:lstStyle>
          <a:p>
            <a:pPr eaLnBrk="1" hangingPunct="1"/>
            <a:fld id="{66633215-E650-484C-8747-614D907E03C2}" type="slidenum">
              <a:rPr lang="en-US" altLang="en-US" sz="750">
                <a:solidFill>
                  <a:schemeClr val="tx1"/>
                </a:solidFill>
                <a:latin typeface="Arial" panose="020B0604020202020204" pitchFamily="34" charset="0"/>
              </a:rPr>
              <a:pPr eaLnBrk="1" hangingPunct="1"/>
              <a:t>4</a:t>
            </a:fld>
            <a:endParaRPr lang="en-US" altLang="en-US" sz="750">
              <a:solidFill>
                <a:schemeClr val="tx1"/>
              </a:solidFill>
              <a:latin typeface="Arial" panose="020B0604020202020204" pitchFamily="34" charset="0"/>
            </a:endParaRPr>
          </a:p>
        </p:txBody>
      </p:sp>
    </p:spTree>
    <p:extLst>
      <p:ext uri="{BB962C8B-B14F-4D97-AF65-F5344CB8AC3E}">
        <p14:creationId xmlns:p14="http://schemas.microsoft.com/office/powerpoint/2010/main" val="36918947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dirty="0"/>
              <a:t>Collaboration</a:t>
            </a:r>
          </a:p>
        </p:txBody>
      </p:sp>
      <p:sp>
        <p:nvSpPr>
          <p:cNvPr id="27650" name="Content Placeholder 2"/>
          <p:cNvSpPr>
            <a:spLocks noGrp="1"/>
          </p:cNvSpPr>
          <p:nvPr>
            <p:ph idx="1"/>
          </p:nvPr>
        </p:nvSpPr>
        <p:spPr/>
        <p:txBody>
          <a:bodyPr/>
          <a:lstStyle/>
          <a:p>
            <a:r>
              <a:rPr lang="en-US" altLang="en-US" sz="1800" dirty="0"/>
              <a:t>Code editing a la Google Docs</a:t>
            </a:r>
          </a:p>
          <a:p>
            <a:pPr lvl="1"/>
            <a:r>
              <a:rPr lang="en-US" altLang="en-US" sz="1500" dirty="0"/>
              <a:t>Pair programming</a:t>
            </a:r>
          </a:p>
          <a:p>
            <a:pPr lvl="1"/>
            <a:r>
              <a:rPr lang="en-US" altLang="en-US" sz="1500" dirty="0"/>
              <a:t>Group projects</a:t>
            </a:r>
          </a:p>
          <a:p>
            <a:r>
              <a:rPr lang="en-US" altLang="en-US" sz="1800" dirty="0"/>
              <a:t>What is synchronized?</a:t>
            </a:r>
          </a:p>
          <a:p>
            <a:pPr lvl="1"/>
            <a:r>
              <a:rPr lang="en-US" altLang="en-US" sz="1500" dirty="0"/>
              <a:t>Everything that does not change by running the program</a:t>
            </a:r>
          </a:p>
          <a:p>
            <a:pPr lvl="1"/>
            <a:r>
              <a:rPr lang="en-US" altLang="en-US" sz="1500" dirty="0"/>
              <a:t>Sprites and scripts</a:t>
            </a:r>
          </a:p>
          <a:p>
            <a:r>
              <a:rPr lang="en-US" altLang="en-US" sz="1800" dirty="0"/>
              <a:t>What is not synchronized?</a:t>
            </a:r>
          </a:p>
          <a:p>
            <a:pPr lvl="1"/>
            <a:r>
              <a:rPr lang="en-US" altLang="en-US" sz="1500" dirty="0"/>
              <a:t>Everything that change by running the program</a:t>
            </a:r>
          </a:p>
          <a:p>
            <a:pPr lvl="1"/>
            <a:r>
              <a:rPr lang="en-US" altLang="en-US" sz="1500" dirty="0"/>
              <a:t>The state of the stage and sprites (location, orientation, etc.)</a:t>
            </a:r>
          </a:p>
          <a:p>
            <a:pPr lvl="1"/>
            <a:r>
              <a:rPr lang="en-US" altLang="en-US" sz="1500" dirty="0"/>
              <a:t>Variable values</a:t>
            </a:r>
          </a:p>
          <a:p>
            <a:r>
              <a:rPr lang="en-US" altLang="en-US" sz="1800" dirty="0"/>
              <a:t>Users can work together on the program but each executes it on his/her computer independently </a:t>
            </a:r>
          </a:p>
        </p:txBody>
      </p:sp>
      <p:sp>
        <p:nvSpPr>
          <p:cNvPr id="2765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bg1"/>
                </a:solidFill>
                <a:latin typeface="Times New Roman" panose="02020603050405020304" pitchFamily="18" charset="0"/>
                <a:ea typeface="MS PGothic" panose="020B0600070205080204" pitchFamily="34" charset="-128"/>
              </a:defRPr>
            </a:lvl1pPr>
            <a:lvl2pPr marL="557213" indent="-214313" eaLnBrk="0" hangingPunct="0">
              <a:defRPr sz="1500">
                <a:solidFill>
                  <a:schemeClr val="bg1"/>
                </a:solidFill>
                <a:latin typeface="Times New Roman" panose="02020603050405020304" pitchFamily="18" charset="0"/>
                <a:ea typeface="MS PGothic" panose="020B0600070205080204" pitchFamily="34" charset="-128"/>
              </a:defRPr>
            </a:lvl2pPr>
            <a:lvl3pPr marL="857250" indent="-171450" eaLnBrk="0" hangingPunct="0">
              <a:defRPr sz="1500">
                <a:solidFill>
                  <a:schemeClr val="bg1"/>
                </a:solidFill>
                <a:latin typeface="Times New Roman" panose="02020603050405020304" pitchFamily="18" charset="0"/>
                <a:ea typeface="MS PGothic" panose="020B0600070205080204" pitchFamily="34" charset="-128"/>
              </a:defRPr>
            </a:lvl3pPr>
            <a:lvl4pPr marL="1200150" indent="-171450" eaLnBrk="0" hangingPunct="0">
              <a:defRPr sz="1500">
                <a:solidFill>
                  <a:schemeClr val="bg1"/>
                </a:solidFill>
                <a:latin typeface="Times New Roman" panose="02020603050405020304" pitchFamily="18" charset="0"/>
                <a:ea typeface="MS PGothic" panose="020B0600070205080204" pitchFamily="34" charset="-128"/>
              </a:defRPr>
            </a:lvl4pPr>
            <a:lvl5pPr marL="1543050" indent="-171450" eaLnBrk="0" hangingPunct="0">
              <a:defRPr sz="1500">
                <a:solidFill>
                  <a:schemeClr val="bg1"/>
                </a:solidFill>
                <a:latin typeface="Times New Roman" panose="02020603050405020304" pitchFamily="18" charset="0"/>
                <a:ea typeface="MS PGothic" panose="020B0600070205080204" pitchFamily="34" charset="-128"/>
              </a:defRPr>
            </a:lvl5pPr>
            <a:lvl6pPr marL="18859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6pPr>
            <a:lvl7pPr marL="22288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7pPr>
            <a:lvl8pPr marL="25717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8pPr>
            <a:lvl9pPr marL="29146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9pPr>
          </a:lstStyle>
          <a:p>
            <a:pPr eaLnBrk="1" hangingPunct="1"/>
            <a:fld id="{66633215-E650-484C-8747-614D907E03C2}" type="slidenum">
              <a:rPr lang="en-US" altLang="en-US" sz="750">
                <a:solidFill>
                  <a:schemeClr val="tx1"/>
                </a:solidFill>
                <a:latin typeface="Arial" panose="020B0604020202020204" pitchFamily="34" charset="0"/>
              </a:rPr>
              <a:pPr eaLnBrk="1" hangingPunct="1"/>
              <a:t>5</a:t>
            </a:fld>
            <a:endParaRPr lang="en-US" altLang="en-US" sz="750">
              <a:solidFill>
                <a:schemeClr val="tx1"/>
              </a:solidFill>
              <a:latin typeface="Arial" panose="020B0604020202020204" pitchFamily="34" charset="0"/>
            </a:endParaRPr>
          </a:p>
        </p:txBody>
      </p:sp>
    </p:spTree>
    <p:extLst>
      <p:ext uri="{BB962C8B-B14F-4D97-AF65-F5344CB8AC3E}">
        <p14:creationId xmlns:p14="http://schemas.microsoft.com/office/powerpoint/2010/main" val="6623595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z="2400"/>
              <a:t>Distributed Programming Primitives</a:t>
            </a:r>
          </a:p>
        </p:txBody>
      </p:sp>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bg1"/>
                </a:solidFill>
                <a:latin typeface="Times New Roman" panose="02020603050405020304" pitchFamily="18" charset="0"/>
                <a:ea typeface="MS PGothic" panose="020B0600070205080204" pitchFamily="34" charset="-128"/>
              </a:defRPr>
            </a:lvl1pPr>
            <a:lvl2pPr marL="557213" indent="-214313" eaLnBrk="0" hangingPunct="0">
              <a:defRPr sz="1500">
                <a:solidFill>
                  <a:schemeClr val="bg1"/>
                </a:solidFill>
                <a:latin typeface="Times New Roman" panose="02020603050405020304" pitchFamily="18" charset="0"/>
                <a:ea typeface="MS PGothic" panose="020B0600070205080204" pitchFamily="34" charset="-128"/>
              </a:defRPr>
            </a:lvl2pPr>
            <a:lvl3pPr marL="857250" indent="-171450" eaLnBrk="0" hangingPunct="0">
              <a:defRPr sz="1500">
                <a:solidFill>
                  <a:schemeClr val="bg1"/>
                </a:solidFill>
                <a:latin typeface="Times New Roman" panose="02020603050405020304" pitchFamily="18" charset="0"/>
                <a:ea typeface="MS PGothic" panose="020B0600070205080204" pitchFamily="34" charset="-128"/>
              </a:defRPr>
            </a:lvl3pPr>
            <a:lvl4pPr marL="1200150" indent="-171450" eaLnBrk="0" hangingPunct="0">
              <a:defRPr sz="1500">
                <a:solidFill>
                  <a:schemeClr val="bg1"/>
                </a:solidFill>
                <a:latin typeface="Times New Roman" panose="02020603050405020304" pitchFamily="18" charset="0"/>
                <a:ea typeface="MS PGothic" panose="020B0600070205080204" pitchFamily="34" charset="-128"/>
              </a:defRPr>
            </a:lvl4pPr>
            <a:lvl5pPr marL="1543050" indent="-171450" eaLnBrk="0" hangingPunct="0">
              <a:defRPr sz="1500">
                <a:solidFill>
                  <a:schemeClr val="bg1"/>
                </a:solidFill>
                <a:latin typeface="Times New Roman" panose="02020603050405020304" pitchFamily="18" charset="0"/>
                <a:ea typeface="MS PGothic" panose="020B0600070205080204" pitchFamily="34" charset="-128"/>
              </a:defRPr>
            </a:lvl5pPr>
            <a:lvl6pPr marL="18859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6pPr>
            <a:lvl7pPr marL="22288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7pPr>
            <a:lvl8pPr marL="25717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8pPr>
            <a:lvl9pPr marL="29146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9pPr>
          </a:lstStyle>
          <a:p>
            <a:pPr eaLnBrk="1" hangingPunct="1"/>
            <a:fld id="{5BBF529D-3A32-42A9-AC52-045620FBF795}" type="slidenum">
              <a:rPr lang="en-US" altLang="en-US" sz="750">
                <a:solidFill>
                  <a:schemeClr val="tx1"/>
                </a:solidFill>
                <a:latin typeface="Arial" panose="020B0604020202020204" pitchFamily="34" charset="0"/>
              </a:rPr>
              <a:pPr eaLnBrk="1" hangingPunct="1"/>
              <a:t>6</a:t>
            </a:fld>
            <a:endParaRPr lang="en-US" altLang="en-US" sz="750">
              <a:solidFill>
                <a:schemeClr val="tx1"/>
              </a:solidFill>
              <a:latin typeface="Arial" panose="020B0604020202020204" pitchFamily="34" charset="0"/>
            </a:endParaRPr>
          </a:p>
        </p:txBody>
      </p:sp>
      <p:sp>
        <p:nvSpPr>
          <p:cNvPr id="19459" name="Content Placeholder 1"/>
          <p:cNvSpPr>
            <a:spLocks noGrp="1"/>
          </p:cNvSpPr>
          <p:nvPr>
            <p:ph idx="1"/>
          </p:nvPr>
        </p:nvSpPr>
        <p:spPr>
          <a:xfrm>
            <a:off x="1485900" y="1143000"/>
            <a:ext cx="6000750" cy="3600450"/>
          </a:xfrm>
        </p:spPr>
        <p:txBody>
          <a:bodyPr/>
          <a:lstStyle/>
          <a:p>
            <a:r>
              <a:rPr lang="en-US" altLang="en-US" dirty="0"/>
              <a:t>Simple but powerful abstractions: </a:t>
            </a:r>
          </a:p>
          <a:p>
            <a:pPr lvl="1"/>
            <a:r>
              <a:rPr lang="en-US" altLang="en-US" dirty="0"/>
              <a:t>Hide accidental complexities, but expose the fundamental concepts</a:t>
            </a:r>
          </a:p>
          <a:p>
            <a:r>
              <a:rPr lang="en-US" altLang="en-US" dirty="0"/>
              <a:t>Abstractions:</a:t>
            </a:r>
          </a:p>
          <a:p>
            <a:pPr lvl="1"/>
            <a:r>
              <a:rPr lang="en-US" altLang="en-US" dirty="0"/>
              <a:t>Remote Procedure Calls (RPC)</a:t>
            </a:r>
          </a:p>
          <a:p>
            <a:pPr lvl="1"/>
            <a:r>
              <a:rPr lang="en-US" altLang="en-US" dirty="0"/>
              <a:t>Message Passing</a:t>
            </a:r>
          </a:p>
        </p:txBody>
      </p:sp>
    </p:spTree>
    <p:extLst>
      <p:ext uri="{BB962C8B-B14F-4D97-AF65-F5344CB8AC3E}">
        <p14:creationId xmlns:p14="http://schemas.microsoft.com/office/powerpoint/2010/main" val="30539364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a:t>Remote Procedure Calls</a:t>
            </a:r>
          </a:p>
        </p:txBody>
      </p:sp>
      <p:sp>
        <p:nvSpPr>
          <p:cNvPr id="21506" name="Content Placeholder 2"/>
          <p:cNvSpPr>
            <a:spLocks noGrp="1"/>
          </p:cNvSpPr>
          <p:nvPr>
            <p:ph idx="1"/>
          </p:nvPr>
        </p:nvSpPr>
        <p:spPr>
          <a:xfrm>
            <a:off x="1485900" y="914400"/>
            <a:ext cx="6115050" cy="1485900"/>
          </a:xfrm>
        </p:spPr>
        <p:txBody>
          <a:bodyPr/>
          <a:lstStyle/>
          <a:p>
            <a:r>
              <a:rPr lang="en-US" altLang="en-US" sz="1800" dirty="0"/>
              <a:t>RPC: call functions on the server</a:t>
            </a:r>
          </a:p>
          <a:p>
            <a:pPr lvl="1"/>
            <a:r>
              <a:rPr lang="en-US" altLang="en-US" sz="1500" dirty="0"/>
              <a:t>Multiple input arguments</a:t>
            </a:r>
          </a:p>
          <a:p>
            <a:pPr lvl="1"/>
            <a:r>
              <a:rPr lang="en-US" altLang="en-US" sz="1500" dirty="0"/>
              <a:t>One output argument</a:t>
            </a:r>
          </a:p>
          <a:p>
            <a:pPr lvl="1"/>
            <a:r>
              <a:rPr lang="en-US" altLang="en-US" sz="1500" dirty="0"/>
              <a:t>Blocking call</a:t>
            </a:r>
          </a:p>
        </p:txBody>
      </p:sp>
      <p:sp>
        <p:nvSpPr>
          <p:cNvPr id="2150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bg1"/>
                </a:solidFill>
                <a:latin typeface="Times New Roman" panose="02020603050405020304" pitchFamily="18" charset="0"/>
                <a:ea typeface="MS PGothic" panose="020B0600070205080204" pitchFamily="34" charset="-128"/>
              </a:defRPr>
            </a:lvl1pPr>
            <a:lvl2pPr marL="557213" indent="-214313" eaLnBrk="0" hangingPunct="0">
              <a:defRPr sz="1500">
                <a:solidFill>
                  <a:schemeClr val="bg1"/>
                </a:solidFill>
                <a:latin typeface="Times New Roman" panose="02020603050405020304" pitchFamily="18" charset="0"/>
                <a:ea typeface="MS PGothic" panose="020B0600070205080204" pitchFamily="34" charset="-128"/>
              </a:defRPr>
            </a:lvl2pPr>
            <a:lvl3pPr marL="857250" indent="-171450" eaLnBrk="0" hangingPunct="0">
              <a:defRPr sz="1500">
                <a:solidFill>
                  <a:schemeClr val="bg1"/>
                </a:solidFill>
                <a:latin typeface="Times New Roman" panose="02020603050405020304" pitchFamily="18" charset="0"/>
                <a:ea typeface="MS PGothic" panose="020B0600070205080204" pitchFamily="34" charset="-128"/>
              </a:defRPr>
            </a:lvl3pPr>
            <a:lvl4pPr marL="1200150" indent="-171450" eaLnBrk="0" hangingPunct="0">
              <a:defRPr sz="1500">
                <a:solidFill>
                  <a:schemeClr val="bg1"/>
                </a:solidFill>
                <a:latin typeface="Times New Roman" panose="02020603050405020304" pitchFamily="18" charset="0"/>
                <a:ea typeface="MS PGothic" panose="020B0600070205080204" pitchFamily="34" charset="-128"/>
              </a:defRPr>
            </a:lvl4pPr>
            <a:lvl5pPr marL="1543050" indent="-171450" eaLnBrk="0" hangingPunct="0">
              <a:defRPr sz="1500">
                <a:solidFill>
                  <a:schemeClr val="bg1"/>
                </a:solidFill>
                <a:latin typeface="Times New Roman" panose="02020603050405020304" pitchFamily="18" charset="0"/>
                <a:ea typeface="MS PGothic" panose="020B0600070205080204" pitchFamily="34" charset="-128"/>
              </a:defRPr>
            </a:lvl5pPr>
            <a:lvl6pPr marL="18859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6pPr>
            <a:lvl7pPr marL="22288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7pPr>
            <a:lvl8pPr marL="25717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8pPr>
            <a:lvl9pPr marL="2914650" indent="-171450" eaLnBrk="0" fontAlgn="base" hangingPunct="0">
              <a:spcBef>
                <a:spcPct val="0"/>
              </a:spcBef>
              <a:spcAft>
                <a:spcPct val="0"/>
              </a:spcAft>
              <a:defRPr sz="1500">
                <a:solidFill>
                  <a:schemeClr val="bg1"/>
                </a:solidFill>
                <a:latin typeface="Times New Roman" panose="02020603050405020304" pitchFamily="18" charset="0"/>
                <a:ea typeface="MS PGothic" panose="020B0600070205080204" pitchFamily="34" charset="-128"/>
              </a:defRPr>
            </a:lvl9pPr>
          </a:lstStyle>
          <a:p>
            <a:pPr eaLnBrk="1" hangingPunct="1"/>
            <a:fld id="{01167369-F72D-4E32-B1D8-B0028E93A5EB}" type="slidenum">
              <a:rPr lang="en-US" altLang="en-US" sz="750">
                <a:solidFill>
                  <a:schemeClr val="tx1"/>
                </a:solidFill>
                <a:latin typeface="Arial" panose="020B0604020202020204" pitchFamily="34" charset="0"/>
              </a:rPr>
              <a:pPr eaLnBrk="1" hangingPunct="1"/>
              <a:t>7</a:t>
            </a:fld>
            <a:endParaRPr lang="en-US" altLang="en-US" sz="750">
              <a:solidFill>
                <a:schemeClr val="tx1"/>
              </a:solidFill>
              <a:latin typeface="Arial" panose="020B0604020202020204" pitchFamily="34" charset="0"/>
            </a:endParaRPr>
          </a:p>
        </p:txBody>
      </p:sp>
      <p:sp>
        <p:nvSpPr>
          <p:cNvPr id="21509" name="Content Placeholder 2"/>
          <p:cNvSpPr txBox="1">
            <a:spLocks/>
          </p:cNvSpPr>
          <p:nvPr/>
        </p:nvSpPr>
        <p:spPr bwMode="auto">
          <a:xfrm>
            <a:off x="1485899" y="3009014"/>
            <a:ext cx="706267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eaLnBrk="0" hangingPunct="0">
              <a:defRPr sz="2000">
                <a:solidFill>
                  <a:schemeClr val="bg1"/>
                </a:solidFill>
                <a:latin typeface="Times New Roman" panose="02020603050405020304" pitchFamily="18" charset="0"/>
                <a:ea typeface="MS PGothic" panose="020B0600070205080204" pitchFamily="34" charset="-128"/>
              </a:defRPr>
            </a:lvl1pPr>
            <a:lvl2pPr marL="742950" indent="-285750" eaLnBrk="0" hangingPunct="0">
              <a:defRPr sz="2000">
                <a:solidFill>
                  <a:schemeClr val="bg1"/>
                </a:solidFill>
                <a:latin typeface="Times New Roman" panose="02020603050405020304" pitchFamily="18" charset="0"/>
                <a:ea typeface="MS PGothic" panose="020B0600070205080204" pitchFamily="34" charset="-128"/>
              </a:defRPr>
            </a:lvl2pPr>
            <a:lvl3pPr marL="1143000" indent="-228600" eaLnBrk="0" hangingPunct="0">
              <a:defRPr sz="2000">
                <a:solidFill>
                  <a:schemeClr val="bg1"/>
                </a:solidFill>
                <a:latin typeface="Times New Roman" panose="02020603050405020304" pitchFamily="18" charset="0"/>
                <a:ea typeface="MS PGothic" panose="020B0600070205080204" pitchFamily="34" charset="-128"/>
              </a:defRPr>
            </a:lvl3pPr>
            <a:lvl4pPr marL="1600200" indent="-228600" eaLnBrk="0" hangingPunct="0">
              <a:defRPr sz="2000">
                <a:solidFill>
                  <a:schemeClr val="bg1"/>
                </a:solidFill>
                <a:latin typeface="Times New Roman" panose="02020603050405020304" pitchFamily="18" charset="0"/>
                <a:ea typeface="MS PGothic" panose="020B0600070205080204" pitchFamily="34" charset="-128"/>
              </a:defRPr>
            </a:lvl4pPr>
            <a:lvl5pPr marL="2057400" indent="-228600" eaLnBrk="0" hangingPunct="0">
              <a:defRPr sz="2000">
                <a:solidFill>
                  <a:schemeClr val="bg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a:solidFill>
                  <a:schemeClr val="bg1"/>
                </a:solidFill>
                <a:latin typeface="Times New Roman" panose="02020603050405020304" pitchFamily="18" charset="0"/>
                <a:ea typeface="MS PGothic" panose="020B0600070205080204" pitchFamily="34" charset="-128"/>
              </a:defRPr>
            </a:lvl9pPr>
          </a:lstStyle>
          <a:p>
            <a:pPr>
              <a:spcBef>
                <a:spcPct val="20000"/>
              </a:spcBef>
              <a:buClr>
                <a:srgbClr val="CC3300"/>
              </a:buClr>
              <a:buFont typeface="Wingdings" panose="05000000000000000000" pitchFamily="2" charset="2"/>
              <a:buChar char="§"/>
            </a:pPr>
            <a:r>
              <a:rPr lang="en-US" altLang="en-US" sz="1800" dirty="0">
                <a:solidFill>
                  <a:schemeClr val="tx1"/>
                </a:solidFill>
                <a:latin typeface="Tahoma" panose="020B0604030504040204" pitchFamily="34" charset="0"/>
              </a:rPr>
              <a:t>Grouped into services that wrap various web APIs</a:t>
            </a:r>
          </a:p>
          <a:p>
            <a:pPr lvl="1">
              <a:spcBef>
                <a:spcPct val="20000"/>
              </a:spcBef>
              <a:buClr>
                <a:srgbClr val="CC9900"/>
              </a:buClr>
              <a:buFont typeface="Wingdings" panose="05000000000000000000" pitchFamily="2" charset="2"/>
              <a:buChar char="§"/>
            </a:pPr>
            <a:r>
              <a:rPr lang="en-US" altLang="en-US" sz="1500" dirty="0">
                <a:solidFill>
                  <a:schemeClr val="tx1"/>
                </a:solidFill>
                <a:latin typeface="Tahoma" panose="020B0604030504040204" pitchFamily="34" charset="0"/>
              </a:rPr>
              <a:t>Google Maps, weather, earthquake, movies, stock quotes, etc.</a:t>
            </a:r>
          </a:p>
          <a:p>
            <a:pPr>
              <a:spcBef>
                <a:spcPct val="20000"/>
              </a:spcBef>
              <a:buClr>
                <a:srgbClr val="CC3300"/>
              </a:buClr>
              <a:buFont typeface="Wingdings" panose="05000000000000000000" pitchFamily="2" charset="2"/>
              <a:buChar char="§"/>
            </a:pPr>
            <a:r>
              <a:rPr lang="en-US" altLang="en-US" sz="1800" dirty="0">
                <a:solidFill>
                  <a:schemeClr val="tx1"/>
                </a:solidFill>
                <a:latin typeface="Tahoma" panose="020B0604030504040204" pitchFamily="34" charset="0"/>
              </a:rPr>
              <a:t>Utilities running on the server</a:t>
            </a:r>
          </a:p>
          <a:p>
            <a:pPr lvl="1">
              <a:spcBef>
                <a:spcPct val="20000"/>
              </a:spcBef>
              <a:buClr>
                <a:srgbClr val="CC3300"/>
              </a:buClr>
              <a:buFont typeface="Wingdings" panose="05000000000000000000" pitchFamily="2" charset="2"/>
              <a:buChar char="§"/>
            </a:pPr>
            <a:r>
              <a:rPr lang="en-US" altLang="en-US" sz="1600" dirty="0">
                <a:solidFill>
                  <a:schemeClr val="tx1"/>
                </a:solidFill>
                <a:latin typeface="Tahoma" panose="020B0604030504040204" pitchFamily="34" charset="0"/>
              </a:rPr>
              <a:t>Plotting, cloud variables, etc.</a:t>
            </a:r>
          </a:p>
          <a:p>
            <a:pPr>
              <a:spcBef>
                <a:spcPct val="20000"/>
              </a:spcBef>
              <a:buClr>
                <a:srgbClr val="CC3300"/>
              </a:buClr>
              <a:buFont typeface="Wingdings" panose="05000000000000000000" pitchFamily="2" charset="2"/>
              <a:buChar char="§"/>
            </a:pPr>
            <a:r>
              <a:rPr lang="en-US" altLang="en-US" sz="1800" dirty="0">
                <a:solidFill>
                  <a:schemeClr val="tx1"/>
                </a:solidFill>
                <a:latin typeface="Tahoma" panose="020B0604030504040204" pitchFamily="34" charset="0"/>
              </a:rPr>
              <a:t>Game management</a:t>
            </a:r>
          </a:p>
          <a:p>
            <a:pPr lvl="1">
              <a:spcBef>
                <a:spcPct val="20000"/>
              </a:spcBef>
              <a:buClr>
                <a:srgbClr val="CC9900"/>
              </a:buClr>
              <a:buFont typeface="Wingdings" panose="05000000000000000000" pitchFamily="2" charset="2"/>
              <a:buChar char="§"/>
            </a:pPr>
            <a:r>
              <a:rPr lang="en-US" altLang="en-US" sz="1500" dirty="0">
                <a:solidFill>
                  <a:schemeClr val="tx1"/>
                </a:solidFill>
                <a:latin typeface="Tahoma" panose="020B0604030504040204" pitchFamily="34" charset="0"/>
              </a:rPr>
              <a:t>Tic Tac Toe, Battleship, Hangman, etc.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2364416"/>
            <a:ext cx="3829050" cy="328613"/>
          </a:xfrm>
          <a:prstGeom prst="rect">
            <a:avLst/>
          </a:prstGeom>
        </p:spPr>
      </p:pic>
    </p:spTree>
    <p:extLst>
      <p:ext uri="{BB962C8B-B14F-4D97-AF65-F5344CB8AC3E}">
        <p14:creationId xmlns:p14="http://schemas.microsoft.com/office/powerpoint/2010/main" val="37449493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Interactive Weather App</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a:solidFill>
                  <a:srgbClr val="000000"/>
                </a:solidFill>
                <a:ea typeface="MS PGothic" panose="020B0600070205080204" pitchFamily="34" charset="-128"/>
              </a:rPr>
              <a:pPr defTabSz="685800" fontAlgn="base">
                <a:spcBef>
                  <a:spcPct val="0"/>
                </a:spcBef>
                <a:spcAft>
                  <a:spcPct val="0"/>
                </a:spcAft>
                <a:buClrTx/>
              </a:pPr>
              <a:t>8</a:t>
            </a:fld>
            <a:endParaRPr lang="en-US" altLang="en-US" kern="1200">
              <a:solidFill>
                <a:srgbClr val="000000"/>
              </a:solidFill>
              <a:ea typeface="MS PGothic" panose="020B0600070205080204" pitchFamily="34" charset="-128"/>
            </a:endParaRPr>
          </a:p>
        </p:txBody>
      </p:sp>
      <p:sp>
        <p:nvSpPr>
          <p:cNvPr id="5" name="Rectangle 4"/>
          <p:cNvSpPr/>
          <p:nvPr/>
        </p:nvSpPr>
        <p:spPr>
          <a:xfrm>
            <a:off x="1044287" y="1023508"/>
            <a:ext cx="7294418" cy="784830"/>
          </a:xfrm>
          <a:prstGeom prst="rect">
            <a:avLst/>
          </a:prstGeom>
        </p:spPr>
        <p:txBody>
          <a:bodyPr wrap="square">
            <a:spAutoFit/>
          </a:bodyPr>
          <a:lstStyle/>
          <a:p>
            <a:pPr marL="257175" indent="-257175" defTabSz="685800" fontAlgn="base">
              <a:spcBef>
                <a:spcPct val="0"/>
              </a:spcBef>
              <a:spcAft>
                <a:spcPct val="0"/>
              </a:spcAft>
              <a:buClrTx/>
              <a:buFont typeface="Arial"/>
              <a:buChar char="•"/>
            </a:pPr>
            <a:r>
              <a:rPr lang="en-US" sz="1500" b="1" kern="1200" dirty="0">
                <a:latin typeface="Tahoma"/>
                <a:ea typeface="MS PGothic" panose="020B0600070205080204" pitchFamily="34" charset="-128"/>
                <a:cs typeface="+mn-cs"/>
              </a:rPr>
              <a:t>Stage</a:t>
            </a:r>
            <a:r>
              <a:rPr lang="en-US" sz="1500" kern="1200" dirty="0">
                <a:latin typeface="Tahoma"/>
                <a:ea typeface="MS PGothic" panose="020B0600070205080204" pitchFamily="34" charset="-128"/>
                <a:cs typeface="+mn-cs"/>
              </a:rPr>
              <a:t>: Interactive Google maps background with zooming and panning</a:t>
            </a:r>
          </a:p>
          <a:p>
            <a:pPr marL="257175" indent="-257175" defTabSz="685800" fontAlgn="base">
              <a:spcBef>
                <a:spcPct val="0"/>
              </a:spcBef>
              <a:spcAft>
                <a:spcPct val="0"/>
              </a:spcAft>
              <a:buClrTx/>
              <a:buFont typeface="Arial"/>
              <a:buChar char="•"/>
            </a:pPr>
            <a:r>
              <a:rPr lang="en-US" sz="1500" b="1" kern="1200" dirty="0">
                <a:latin typeface="Tahoma"/>
                <a:ea typeface="MS PGothic" panose="020B0600070205080204" pitchFamily="34" charset="-128"/>
                <a:cs typeface="+mn-cs"/>
              </a:rPr>
              <a:t>Sprite</a:t>
            </a:r>
            <a:r>
              <a:rPr lang="en-US" sz="1500" kern="1200" dirty="0">
                <a:latin typeface="Tahoma"/>
                <a:ea typeface="MS PGothic" panose="020B0600070205080204" pitchFamily="34" charset="-128"/>
                <a:cs typeface="+mn-cs"/>
              </a:rPr>
              <a:t>: Jumps to wherever the user clicks and displays current conditions with a weather icon and shows the name of the closest city and current temperature</a:t>
            </a:r>
          </a:p>
        </p:txBody>
      </p:sp>
      <p:pic>
        <p:nvPicPr>
          <p:cNvPr id="3" name="Picture 2" descr="Screen Shot 2018-07-07 at 11.13.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885950"/>
            <a:ext cx="6147559" cy="3221182"/>
          </a:xfrm>
          <a:prstGeom prst="rect">
            <a:avLst/>
          </a:prstGeom>
        </p:spPr>
      </p:pic>
    </p:spTree>
    <p:extLst>
      <p:ext uri="{BB962C8B-B14F-4D97-AF65-F5344CB8AC3E}">
        <p14:creationId xmlns:p14="http://schemas.microsoft.com/office/powerpoint/2010/main" val="9648602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RPC Demonstrations</a:t>
            </a:r>
          </a:p>
        </p:txBody>
      </p:sp>
      <p:sp>
        <p:nvSpPr>
          <p:cNvPr id="3" name="Content Placeholder 2"/>
          <p:cNvSpPr>
            <a:spLocks noGrp="1"/>
          </p:cNvSpPr>
          <p:nvPr>
            <p:ph idx="1"/>
          </p:nvPr>
        </p:nvSpPr>
        <p:spPr>
          <a:xfrm>
            <a:off x="159327" y="4348623"/>
            <a:ext cx="8749146" cy="529937"/>
          </a:xfrm>
        </p:spPr>
        <p:txBody>
          <a:bodyPr/>
          <a:lstStyle/>
          <a:p>
            <a:pPr marL="0" indent="0" algn="ctr">
              <a:buNone/>
            </a:pPr>
            <a:r>
              <a:rPr lang="en-US" sz="2400" dirty="0"/>
              <a:t>Various other projects using online data sources and services</a:t>
            </a:r>
          </a:p>
        </p:txBody>
      </p:sp>
      <p:sp>
        <p:nvSpPr>
          <p:cNvPr id="4" name="Slide Number Placeholder 3"/>
          <p:cNvSpPr>
            <a:spLocks noGrp="1"/>
          </p:cNvSpPr>
          <p:nvPr>
            <p:ph type="sldNum" sz="quarter" idx="10"/>
          </p:nvPr>
        </p:nvSpPr>
        <p:spPr/>
        <p:txBody>
          <a:bodyPr/>
          <a:lstStyle/>
          <a:p>
            <a:pPr defTabSz="685800" fontAlgn="base">
              <a:spcBef>
                <a:spcPct val="0"/>
              </a:spcBef>
              <a:spcAft>
                <a:spcPct val="0"/>
              </a:spcAft>
              <a:buClrTx/>
            </a:pPr>
            <a:fld id="{A335A638-3EC4-421A-AF05-795FC9911B1A}" type="slidenum">
              <a:rPr lang="en-US" altLang="en-US" kern="1200" smtClean="0">
                <a:solidFill>
                  <a:srgbClr val="000000"/>
                </a:solidFill>
                <a:ea typeface="MS PGothic" panose="020B0600070205080204" pitchFamily="34" charset="-128"/>
              </a:rPr>
              <a:pPr defTabSz="685800" fontAlgn="base">
                <a:spcBef>
                  <a:spcPct val="0"/>
                </a:spcBef>
                <a:spcAft>
                  <a:spcPct val="0"/>
                </a:spcAft>
                <a:buClrTx/>
              </a:pPr>
              <a:t>9</a:t>
            </a:fld>
            <a:endParaRPr lang="en-US" altLang="en-US" kern="1200">
              <a:solidFill>
                <a:srgbClr val="000000"/>
              </a:solidFill>
              <a:ea typeface="MS PGothic" panose="020B0600070205080204" pitchFamily="34"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 y="958467"/>
            <a:ext cx="3057205" cy="29289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131" y="1002015"/>
            <a:ext cx="3080003" cy="28152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0594" y="1002015"/>
            <a:ext cx="3074763" cy="2815290"/>
          </a:xfrm>
          <a:prstGeom prst="rect">
            <a:avLst/>
          </a:prstGeom>
        </p:spPr>
      </p:pic>
      <p:sp>
        <p:nvSpPr>
          <p:cNvPr id="9" name="TextBox 8"/>
          <p:cNvSpPr txBox="1"/>
          <p:nvPr/>
        </p:nvSpPr>
        <p:spPr>
          <a:xfrm>
            <a:off x="238004" y="3722353"/>
            <a:ext cx="2609495" cy="276999"/>
          </a:xfrm>
          <a:prstGeom prst="rect">
            <a:avLst/>
          </a:prstGeom>
          <a:noFill/>
        </p:spPr>
        <p:txBody>
          <a:bodyPr wrap="square" rtlCol="0">
            <a:spAutoFit/>
          </a:bodyPr>
          <a:lstStyle/>
          <a:p>
            <a:pPr algn="ctr"/>
            <a:r>
              <a:rPr lang="en-US" sz="1200" dirty="0"/>
              <a:t>Earthquakes for the past 10 years</a:t>
            </a:r>
          </a:p>
        </p:txBody>
      </p:sp>
      <p:sp>
        <p:nvSpPr>
          <p:cNvPr id="10" name="TextBox 9"/>
          <p:cNvSpPr txBox="1"/>
          <p:nvPr/>
        </p:nvSpPr>
        <p:spPr>
          <a:xfrm>
            <a:off x="3179210" y="3722353"/>
            <a:ext cx="2727029" cy="276999"/>
          </a:xfrm>
          <a:prstGeom prst="rect">
            <a:avLst/>
          </a:prstGeom>
          <a:noFill/>
        </p:spPr>
        <p:txBody>
          <a:bodyPr wrap="none" rtlCol="0">
            <a:spAutoFit/>
          </a:bodyPr>
          <a:lstStyle/>
          <a:p>
            <a:r>
              <a:rPr lang="en-US" sz="1200" dirty="0"/>
              <a:t>3 leading cast members of any movie</a:t>
            </a:r>
          </a:p>
        </p:txBody>
      </p:sp>
      <p:sp>
        <p:nvSpPr>
          <p:cNvPr id="11" name="TextBox 10"/>
          <p:cNvSpPr txBox="1"/>
          <p:nvPr/>
        </p:nvSpPr>
        <p:spPr>
          <a:xfrm>
            <a:off x="7139011" y="3707777"/>
            <a:ext cx="857927" cy="276999"/>
          </a:xfrm>
          <a:prstGeom prst="rect">
            <a:avLst/>
          </a:prstGeom>
          <a:noFill/>
        </p:spPr>
        <p:txBody>
          <a:bodyPr wrap="none" rtlCol="0">
            <a:spAutoFit/>
          </a:bodyPr>
          <a:lstStyle/>
          <a:p>
            <a:r>
              <a:rPr lang="en-US" sz="1200" dirty="0"/>
              <a:t>Fracking?</a:t>
            </a:r>
          </a:p>
        </p:txBody>
      </p:sp>
    </p:spTree>
    <p:extLst>
      <p:ext uri="{BB962C8B-B14F-4D97-AF65-F5344CB8AC3E}">
        <p14:creationId xmlns:p14="http://schemas.microsoft.com/office/powerpoint/2010/main" val="314027062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IS">
  <a:themeElements>
    <a:clrScheme name="ISIS 4">
      <a:dk1>
        <a:srgbClr val="000000"/>
      </a:dk1>
      <a:lt1>
        <a:srgbClr val="FFFFFF"/>
      </a:lt1>
      <a:dk2>
        <a:srgbClr val="000000"/>
      </a:dk2>
      <a:lt2>
        <a:srgbClr val="5F5F5F"/>
      </a:lt2>
      <a:accent1>
        <a:srgbClr val="FFFFFF"/>
      </a:accent1>
      <a:accent2>
        <a:srgbClr val="CC3300"/>
      </a:accent2>
      <a:accent3>
        <a:srgbClr val="FFFFFF"/>
      </a:accent3>
      <a:accent4>
        <a:srgbClr val="000000"/>
      </a:accent4>
      <a:accent5>
        <a:srgbClr val="FFFFFF"/>
      </a:accent5>
      <a:accent6>
        <a:srgbClr val="B92D00"/>
      </a:accent6>
      <a:hlink>
        <a:srgbClr val="CC9900"/>
      </a:hlink>
      <a:folHlink>
        <a:srgbClr val="FF9900"/>
      </a:folHlink>
    </a:clrScheme>
    <a:fontScheme name="ISI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Times New Roman" pitchFamily="18" charset="0"/>
            <a:cs typeface="Arial" charset="0"/>
          </a:defRPr>
        </a:defPPr>
      </a:lstStyle>
    </a:lnDef>
  </a:objectDefaults>
  <a:extraClrSchemeLst>
    <a:extraClrScheme>
      <a:clrScheme name="ISIS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ISIS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ISI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IS 4">
        <a:dk1>
          <a:srgbClr val="000000"/>
        </a:dk1>
        <a:lt1>
          <a:srgbClr val="FFFFFF"/>
        </a:lt1>
        <a:dk2>
          <a:srgbClr val="000000"/>
        </a:dk2>
        <a:lt2>
          <a:srgbClr val="5F5F5F"/>
        </a:lt2>
        <a:accent1>
          <a:srgbClr val="FFFFFF"/>
        </a:accent1>
        <a:accent2>
          <a:srgbClr val="CC3300"/>
        </a:accent2>
        <a:accent3>
          <a:srgbClr val="FFFFFF"/>
        </a:accent3>
        <a:accent4>
          <a:srgbClr val="000000"/>
        </a:accent4>
        <a:accent5>
          <a:srgbClr val="FFFFFF"/>
        </a:accent5>
        <a:accent6>
          <a:srgbClr val="B92D00"/>
        </a:accent6>
        <a:hlink>
          <a:srgbClr val="CC9900"/>
        </a:hlink>
        <a:folHlink>
          <a:srgbClr val="FF9900"/>
        </a:folHlink>
      </a:clrScheme>
      <a:clrMap bg1="lt1" tx1="dk1" bg2="lt2" tx2="dk2" accent1="accent1" accent2="accent2" accent3="accent3" accent4="accent4" accent5="accent5" accent6="accent6" hlink="hlink" folHlink="folHlink"/>
    </a:extraClrScheme>
    <a:extraClrScheme>
      <a:clrScheme name="ISIS 5">
        <a:dk1>
          <a:srgbClr val="000000"/>
        </a:dk1>
        <a:lt1>
          <a:srgbClr val="FFFFFF"/>
        </a:lt1>
        <a:dk2>
          <a:srgbClr val="000000"/>
        </a:dk2>
        <a:lt2>
          <a:srgbClr val="5F5F5F"/>
        </a:lt2>
        <a:accent1>
          <a:srgbClr val="000000"/>
        </a:accent1>
        <a:accent2>
          <a:srgbClr val="CC3300"/>
        </a:accent2>
        <a:accent3>
          <a:srgbClr val="FFFFFF"/>
        </a:accent3>
        <a:accent4>
          <a:srgbClr val="000000"/>
        </a:accent4>
        <a:accent5>
          <a:srgbClr val="AAAAAA"/>
        </a:accent5>
        <a:accent6>
          <a:srgbClr val="B92D00"/>
        </a:accent6>
        <a:hlink>
          <a:srgbClr val="CC99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SIS">
  <a:themeElements>
    <a:clrScheme name="ISIS 4">
      <a:dk1>
        <a:srgbClr val="000000"/>
      </a:dk1>
      <a:lt1>
        <a:srgbClr val="FFFFFF"/>
      </a:lt1>
      <a:dk2>
        <a:srgbClr val="000000"/>
      </a:dk2>
      <a:lt2>
        <a:srgbClr val="5F5F5F"/>
      </a:lt2>
      <a:accent1>
        <a:srgbClr val="FFFFFF"/>
      </a:accent1>
      <a:accent2>
        <a:srgbClr val="CC3300"/>
      </a:accent2>
      <a:accent3>
        <a:srgbClr val="FFFFFF"/>
      </a:accent3>
      <a:accent4>
        <a:srgbClr val="000000"/>
      </a:accent4>
      <a:accent5>
        <a:srgbClr val="FFFFFF"/>
      </a:accent5>
      <a:accent6>
        <a:srgbClr val="B92D00"/>
      </a:accent6>
      <a:hlink>
        <a:srgbClr val="CC9900"/>
      </a:hlink>
      <a:folHlink>
        <a:srgbClr val="FF9900"/>
      </a:folHlink>
    </a:clrScheme>
    <a:fontScheme name="ISI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bg1"/>
            </a:solidFill>
            <a:effectLst/>
            <a:latin typeface="Times New Roman" pitchFamily="18" charset="0"/>
            <a:cs typeface="Arial" charset="0"/>
          </a:defRPr>
        </a:defPPr>
      </a:lstStyle>
    </a:lnDef>
  </a:objectDefaults>
  <a:extraClrSchemeLst>
    <a:extraClrScheme>
      <a:clrScheme name="ISIS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ISIS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ISI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SIS 4">
        <a:dk1>
          <a:srgbClr val="000000"/>
        </a:dk1>
        <a:lt1>
          <a:srgbClr val="FFFFFF"/>
        </a:lt1>
        <a:dk2>
          <a:srgbClr val="000000"/>
        </a:dk2>
        <a:lt2>
          <a:srgbClr val="5F5F5F"/>
        </a:lt2>
        <a:accent1>
          <a:srgbClr val="FFFFFF"/>
        </a:accent1>
        <a:accent2>
          <a:srgbClr val="CC3300"/>
        </a:accent2>
        <a:accent3>
          <a:srgbClr val="FFFFFF"/>
        </a:accent3>
        <a:accent4>
          <a:srgbClr val="000000"/>
        </a:accent4>
        <a:accent5>
          <a:srgbClr val="FFFFFF"/>
        </a:accent5>
        <a:accent6>
          <a:srgbClr val="B92D00"/>
        </a:accent6>
        <a:hlink>
          <a:srgbClr val="CC9900"/>
        </a:hlink>
        <a:folHlink>
          <a:srgbClr val="FF9900"/>
        </a:folHlink>
      </a:clrScheme>
      <a:clrMap bg1="lt1" tx1="dk1" bg2="lt2" tx2="dk2" accent1="accent1" accent2="accent2" accent3="accent3" accent4="accent4" accent5="accent5" accent6="accent6" hlink="hlink" folHlink="folHlink"/>
    </a:extraClrScheme>
    <a:extraClrScheme>
      <a:clrScheme name="ISIS 5">
        <a:dk1>
          <a:srgbClr val="000000"/>
        </a:dk1>
        <a:lt1>
          <a:srgbClr val="FFFFFF"/>
        </a:lt1>
        <a:dk2>
          <a:srgbClr val="000000"/>
        </a:dk2>
        <a:lt2>
          <a:srgbClr val="5F5F5F"/>
        </a:lt2>
        <a:accent1>
          <a:srgbClr val="000000"/>
        </a:accent1>
        <a:accent2>
          <a:srgbClr val="CC3300"/>
        </a:accent2>
        <a:accent3>
          <a:srgbClr val="FFFFFF"/>
        </a:accent3>
        <a:accent4>
          <a:srgbClr val="000000"/>
        </a:accent4>
        <a:accent5>
          <a:srgbClr val="AAAAAA"/>
        </a:accent5>
        <a:accent6>
          <a:srgbClr val="B92D00"/>
        </a:accent6>
        <a:hlink>
          <a:srgbClr val="CC990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2972</TotalTime>
  <Words>1947</Words>
  <Application>Microsoft Macintosh PowerPoint</Application>
  <PresentationFormat>On-screen Show (16:9)</PresentationFormat>
  <Paragraphs>306</Paragraphs>
  <Slides>37</Slides>
  <Notes>2</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Simple Light</vt:lpstr>
      <vt:lpstr>ISIS</vt:lpstr>
      <vt:lpstr>1_ISIS</vt:lpstr>
      <vt:lpstr>PowerPoint Presentation</vt:lpstr>
      <vt:lpstr>NetsBlox</vt:lpstr>
      <vt:lpstr>Workshop Agenda</vt:lpstr>
      <vt:lpstr>Resources</vt:lpstr>
      <vt:lpstr>Collaboration</vt:lpstr>
      <vt:lpstr>Distributed Programming Primitives</vt:lpstr>
      <vt:lpstr>Remote Procedure Calls</vt:lpstr>
      <vt:lpstr>Demo: Interactive Weather App</vt:lpstr>
      <vt:lpstr>Additional RPC Demonstrations</vt:lpstr>
      <vt:lpstr>Message Passing</vt:lpstr>
      <vt:lpstr>The Room</vt:lpstr>
      <vt:lpstr>Message Passing Demonstrations</vt:lpstr>
      <vt:lpstr>BREAK</vt:lpstr>
      <vt:lpstr>Robotics with a Difference</vt:lpstr>
      <vt:lpstr>Parallax ActivityBot 360</vt:lpstr>
      <vt:lpstr>Tips and Tricks</vt:lpstr>
      <vt:lpstr>Robot WiFi Setup: Plan B</vt:lpstr>
      <vt:lpstr>The RoboScape Service</vt:lpstr>
      <vt:lpstr>Task: Manual Driving</vt:lpstr>
      <vt:lpstr>Collaboration, Saving and Backing Up</vt:lpstr>
      <vt:lpstr>Robot Messages</vt:lpstr>
      <vt:lpstr>Task: Obstacle Detection</vt:lpstr>
      <vt:lpstr>BREAK</vt:lpstr>
      <vt:lpstr>Resources</vt:lpstr>
      <vt:lpstr>Cybersecurity</vt:lpstr>
      <vt:lpstr>Cybercamp</vt:lpstr>
      <vt:lpstr>Advanced Robot Commands</vt:lpstr>
      <vt:lpstr>Encryption</vt:lpstr>
      <vt:lpstr>Task: Add encryption</vt:lpstr>
      <vt:lpstr>Optional Task: Break the Encryption</vt:lpstr>
      <vt:lpstr>Brute Force Code Breaking</vt:lpstr>
      <vt:lpstr>Brute Force Code Breaking</vt:lpstr>
      <vt:lpstr>Key Theft</vt:lpstr>
      <vt:lpstr>Solution</vt:lpstr>
      <vt:lpstr>Replay Attack</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akos</dc:creator>
  <cp:lastModifiedBy>Akos Ledeczi</cp:lastModifiedBy>
  <cp:revision>51</cp:revision>
  <dcterms:modified xsi:type="dcterms:W3CDTF">2019-07-09T15:52:31Z</dcterms:modified>
</cp:coreProperties>
</file>