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4" r:id="rId3"/>
  </p:sldMasterIdLst>
  <p:notesMasterIdLst>
    <p:notesMasterId r:id="rId29"/>
  </p:notesMasterIdLst>
  <p:sldIdLst>
    <p:sldId id="256" r:id="rId4"/>
    <p:sldId id="258" r:id="rId5"/>
    <p:sldId id="285" r:id="rId6"/>
    <p:sldId id="304" r:id="rId7"/>
    <p:sldId id="261" r:id="rId8"/>
    <p:sldId id="262" r:id="rId9"/>
    <p:sldId id="264" r:id="rId10"/>
    <p:sldId id="263" r:id="rId11"/>
    <p:sldId id="267" r:id="rId12"/>
    <p:sldId id="268" r:id="rId13"/>
    <p:sldId id="284" r:id="rId14"/>
    <p:sldId id="278" r:id="rId15"/>
    <p:sldId id="286" r:id="rId16"/>
    <p:sldId id="305" r:id="rId17"/>
    <p:sldId id="293" r:id="rId18"/>
    <p:sldId id="297" r:id="rId19"/>
    <p:sldId id="299" r:id="rId20"/>
    <p:sldId id="300" r:id="rId21"/>
    <p:sldId id="301" r:id="rId22"/>
    <p:sldId id="302" r:id="rId23"/>
    <p:sldId id="303" r:id="rId24"/>
    <p:sldId id="259" r:id="rId25"/>
    <p:sldId id="260" r:id="rId26"/>
    <p:sldId id="282" r:id="rId27"/>
    <p:sldId id="257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/>
    <p:restoredTop sz="99700" autoAdjust="0"/>
  </p:normalViewPr>
  <p:slideViewPr>
    <p:cSldViewPr snapToGrid="0">
      <p:cViewPr varScale="1">
        <p:scale>
          <a:sx n="160" d="100"/>
          <a:sy n="160" d="100"/>
        </p:scale>
        <p:origin x="-112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1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6782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9edec1c5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9edec1c5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47800" y="171451"/>
            <a:ext cx="6172200" cy="71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Institute for Software Integrated Systems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Vanderbilt University</a:t>
            </a:r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171450"/>
            <a:ext cx="69465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71850"/>
            <a:ext cx="6400800" cy="857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714500"/>
            <a:ext cx="8229600" cy="1257300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105" y="111685"/>
            <a:ext cx="849181" cy="6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08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98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1F48C96-1BED-4233-AD9F-28C4F104DCD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795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3943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3943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9AAE50B-25B9-46EF-84F1-F699343F97F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747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6CF3F27A-B3BE-4B2F-9F9D-248829E390AE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6603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CA922DD-BC73-4A11-90A7-C19ABC88E7A6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0088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E9F66D8-A37D-49EB-9F4F-09365C051603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1716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B70DD1FB-F5A4-48DC-88AF-666DEAFA8AAD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64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F14834FB-5256-4EA3-99B1-5D1AFA4D6332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111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9A83BFD-ED14-4A06-9EF4-6AF2E17B8019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5523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686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D4C290BE-C468-4858-8F62-955B7A9C26B6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193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71450"/>
            <a:ext cx="6172200" cy="628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14400"/>
            <a:ext cx="403860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EEAF4D3-6211-4E48-AC43-EBE273597C7E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29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71450"/>
            <a:ext cx="6172200" cy="628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D351232-6507-4A3D-8144-25F013B03725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447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47800" y="171451"/>
            <a:ext cx="6172200" cy="71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Institute for Software Integrated Systems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Vanderbilt University</a:t>
            </a:r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171450"/>
            <a:ext cx="70529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71850"/>
            <a:ext cx="6400800" cy="857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714500"/>
            <a:ext cx="8229600" cy="1257300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70" y="111685"/>
            <a:ext cx="772216" cy="6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30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05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1F48C96-1BED-4233-AD9F-28C4F104DCD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326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3943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39433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9AAE50B-25B9-46EF-84F1-F699343F97F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204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6CF3F27A-B3BE-4B2F-9F9D-248829E390AE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82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CA922DD-BC73-4A11-90A7-C19ABC88E7A6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77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E9F66D8-A37D-49EB-9F4F-09365C051603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625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B70DD1FB-F5A4-48DC-88AF-666DEAFA8AAD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443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F14834FB-5256-4EA3-99B1-5D1AFA4D6332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620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9A83BFD-ED14-4A06-9EF4-6AF2E17B8019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3897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686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D4C290BE-C468-4858-8F62-955B7A9C26B6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499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71450"/>
            <a:ext cx="6172200" cy="628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14400"/>
            <a:ext cx="403860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EEAF4D3-6211-4E48-AC43-EBE273597C7E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7599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71450"/>
            <a:ext cx="6172200" cy="628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D351232-6507-4A3D-8144-25F013B03725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87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71450"/>
            <a:ext cx="6172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4857750"/>
            <a:ext cx="762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7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FAC7B09-D912-4F4D-BD19-30AE0183B811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685800" y="4686300"/>
            <a:ext cx="7772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31" name="Picture 10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4" y="171450"/>
            <a:ext cx="7314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77" y="111685"/>
            <a:ext cx="818009" cy="6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2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  <a:ea typeface="MS PGothic" pitchFamily="34" charset="-128"/>
          <a:cs typeface="MS PGothic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71450"/>
            <a:ext cx="6172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4857750"/>
            <a:ext cx="762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7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FAC7B09-D912-4F4D-BD19-30AE0183B811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685800" y="4686300"/>
            <a:ext cx="7772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31" name="Picture 10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4" y="171450"/>
            <a:ext cx="68988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41" y="111685"/>
            <a:ext cx="776445" cy="6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6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  <a:ea typeface="MS PGothic" pitchFamily="34" charset="-128"/>
          <a:cs typeface="MS PGothic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https://netsblox.org" TargetMode="External"/><Relationship Id="rId5" Type="http://schemas.openxmlformats.org/officeDocument/2006/relationships/hyperlink" Target="https://netsblox.org/cybersecurity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etsblox/netsblox" TargetMode="External"/><Relationship Id="rId4" Type="http://schemas.openxmlformats.org/officeDocument/2006/relationships/hyperlink" Target="https://dashboard.netsblox.org/" TargetMode="External"/><Relationship Id="rId5" Type="http://schemas.openxmlformats.org/officeDocument/2006/relationships/hyperlink" Target="https://netsblox.org/cybersecurity" TargetMode="External"/><Relationship Id="rId6" Type="http://schemas.openxmlformats.org/officeDocument/2006/relationships/hyperlink" Target="https://netsblox.org/protected-assets" TargetMode="External"/><Relationship Id="rId7" Type="http://schemas.openxmlformats.org/officeDocument/2006/relationships/hyperlink" Target="https://www.facebook.com/netsblox/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netsblox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4631825"/>
            <a:ext cx="9144000" cy="570300"/>
          </a:xfrm>
          <a:prstGeom prst="rect">
            <a:avLst/>
          </a:prstGeom>
          <a:solidFill>
            <a:srgbClr val="5DF14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335" y="1541953"/>
            <a:ext cx="3922986" cy="1478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9290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Advanced CS Concepts in High School: One Tool to Rule Them All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8373" y="3392504"/>
            <a:ext cx="8193231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 dirty="0" err="1">
                <a:solidFill>
                  <a:srgbClr val="FF0000"/>
                </a:solidFill>
              </a:rPr>
              <a:t>Akos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Ledeczi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chemeClr val="tx1"/>
                </a:solidFill>
              </a:rPr>
              <a:t>akos.ledeczi@vanderbilt.edu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>
                <a:solidFill>
                  <a:schemeClr val="tx1"/>
                </a:solidFill>
              </a:rPr>
              <a:t>Brian </a:t>
            </a:r>
            <a:r>
              <a:rPr lang="en-US" altLang="en-US" sz="1600" dirty="0" err="1">
                <a:solidFill>
                  <a:schemeClr val="tx1"/>
                </a:solidFill>
              </a:rPr>
              <a:t>Broll</a:t>
            </a:r>
            <a:r>
              <a:rPr lang="en-US" altLang="en-US" sz="1600" dirty="0">
                <a:solidFill>
                  <a:schemeClr val="tx1"/>
                </a:solidFill>
              </a:rPr>
              <a:t>, Hamid </a:t>
            </a:r>
            <a:r>
              <a:rPr lang="en-US" altLang="en-US" sz="1600" dirty="0" err="1">
                <a:solidFill>
                  <a:schemeClr val="tx1"/>
                </a:solidFill>
              </a:rPr>
              <a:t>Zare</a:t>
            </a:r>
            <a:r>
              <a:rPr lang="en-US" altLang="en-US" sz="1600" dirty="0">
                <a:solidFill>
                  <a:schemeClr val="tx1"/>
                </a:solidFill>
              </a:rPr>
              <a:t>, Gordon Stein, Peter </a:t>
            </a:r>
            <a:r>
              <a:rPr lang="en-US" altLang="en-US" sz="1600" dirty="0" err="1">
                <a:solidFill>
                  <a:schemeClr val="tx1"/>
                </a:solidFill>
              </a:rPr>
              <a:t>Volgyesi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8427" y="4753841"/>
            <a:ext cx="8193231" cy="44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600" b="1" i="1" dirty="0">
                <a:solidFill>
                  <a:schemeClr val="tx2">
                    <a:lumMod val="25000"/>
                  </a:schemeClr>
                </a:solidFill>
              </a:rPr>
              <a:t>Supported by the </a:t>
            </a:r>
            <a:r>
              <a:rPr lang="en-US" altLang="en-US" sz="1600" b="1" i="1" dirty="0" smtClean="0">
                <a:solidFill>
                  <a:schemeClr val="tx2">
                    <a:lumMod val="25000"/>
                  </a:schemeClr>
                </a:solidFill>
              </a:rPr>
              <a:t>NSF, </a:t>
            </a:r>
            <a:r>
              <a:rPr lang="en-US" altLang="en-US" sz="1600" b="1" i="1" dirty="0">
                <a:solidFill>
                  <a:schemeClr val="tx2">
                    <a:lumMod val="25000"/>
                  </a:schemeClr>
                </a:solidFill>
              </a:rPr>
              <a:t>the </a:t>
            </a:r>
            <a:r>
              <a:rPr lang="en-US" altLang="en-US" sz="1600" b="1" i="1" dirty="0" smtClean="0">
                <a:solidFill>
                  <a:schemeClr val="tx2">
                    <a:lumMod val="25000"/>
                  </a:schemeClr>
                </a:solidFill>
              </a:rPr>
              <a:t>NSA </a:t>
            </a:r>
            <a:r>
              <a:rPr lang="en-US" altLang="en-US" sz="1600" b="1" i="1" dirty="0">
                <a:solidFill>
                  <a:schemeClr val="tx2">
                    <a:lumMod val="25000"/>
                  </a:schemeClr>
                </a:solidFill>
              </a:rPr>
              <a:t>and Vanderbilt University</a:t>
            </a:r>
            <a:endParaRPr lang="en-US" altLang="en-US" sz="1400" b="1" i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628650"/>
          </a:xfrm>
        </p:spPr>
        <p:txBody>
          <a:bodyPr/>
          <a:lstStyle/>
          <a:p>
            <a:r>
              <a:rPr lang="en-US" altLang="en-US" dirty="0"/>
              <a:t>The Room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878032" y="914400"/>
            <a:ext cx="3751118" cy="3829050"/>
          </a:xfrm>
        </p:spPr>
        <p:txBody>
          <a:bodyPr/>
          <a:lstStyle/>
          <a:p>
            <a:r>
              <a:rPr lang="en-US" altLang="en-US" sz="1800" dirty="0"/>
              <a:t>Set of roles/clients participating in the distributed application (subprojects)</a:t>
            </a:r>
          </a:p>
          <a:p>
            <a:r>
              <a:rPr lang="en-US" altLang="en-US" sz="1800" dirty="0"/>
              <a:t>Each role has its own set of sprites, stage and scripts</a:t>
            </a:r>
          </a:p>
          <a:p>
            <a:r>
              <a:rPr lang="en-US" altLang="en-US" sz="1800" dirty="0"/>
              <a:t>The owner invites other users to to run the project by “playing” a given role</a:t>
            </a:r>
          </a:p>
          <a:p>
            <a:r>
              <a:rPr lang="en-US" altLang="en-US" sz="1800" dirty="0"/>
              <a:t>Messages can be sent to these users (i.e., roles)</a:t>
            </a:r>
          </a:p>
          <a:p>
            <a:r>
              <a:rPr lang="en-US" altLang="en-US" sz="1800" dirty="0"/>
              <a:t>A new instance of the room is created for every new run of the application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557213" indent="-214313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8572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2001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5430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fld id="{3FD4261E-B1A9-4BBA-A71D-A6B1EF5D7FD2}" type="slidenum">
              <a:rPr lang="en-US" altLang="en-US" sz="750" kern="1200">
                <a:solidFill>
                  <a:srgbClr val="000000"/>
                </a:solidFill>
                <a:latin typeface="Arial" panose="020B0604020202020204" pitchFamily="34" charset="0"/>
              </a:rPr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t>10</a:t>
            </a:fld>
            <a:endParaRPr lang="en-US" altLang="en-US" sz="750" kern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 descr="Screen Shot 2018-07-07 at 11.1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914401"/>
            <a:ext cx="3314700" cy="2827073"/>
          </a:xfrm>
          <a:prstGeom prst="rect">
            <a:avLst/>
          </a:prstGeom>
        </p:spPr>
      </p:pic>
      <p:pic>
        <p:nvPicPr>
          <p:cNvPr id="3" name="Picture 2" descr="Screen Shot 2018-07-07 at 11.20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943350"/>
            <a:ext cx="329184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5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Passing Demonstrations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27" y="4530083"/>
            <a:ext cx="8749146" cy="52993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Various distributed projects using message passing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11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64" y="1412499"/>
            <a:ext cx="2367649" cy="2134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" y="1412500"/>
            <a:ext cx="2367649" cy="2134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2" y="962275"/>
            <a:ext cx="4575698" cy="3279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9921" y="3547488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(Semi) Pong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2773" y="4138826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Shared Whiteboard</a:t>
            </a:r>
          </a:p>
        </p:txBody>
      </p:sp>
    </p:spTree>
    <p:extLst>
      <p:ext uri="{BB962C8B-B14F-4D97-AF65-F5344CB8AC3E}">
        <p14:creationId xmlns:p14="http://schemas.microsoft.com/office/powerpoint/2010/main" val="367188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Robotics with a Difference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314450" y="914399"/>
            <a:ext cx="6457950" cy="4088823"/>
          </a:xfrm>
        </p:spPr>
        <p:txBody>
          <a:bodyPr/>
          <a:lstStyle/>
          <a:p>
            <a:r>
              <a:rPr lang="en-US" altLang="en-US" sz="1725" dirty="0" err="1"/>
              <a:t>NetsBlox</a:t>
            </a:r>
            <a:r>
              <a:rPr lang="en-US" altLang="en-US" sz="1725" dirty="0"/>
              <a:t> program runs in the browser</a:t>
            </a:r>
          </a:p>
          <a:p>
            <a:r>
              <a:rPr lang="en-US" altLang="en-US" sz="1725" dirty="0"/>
              <a:t>Uses </a:t>
            </a:r>
            <a:r>
              <a:rPr lang="en-US" altLang="en-US" sz="1725" b="1" dirty="0">
                <a:solidFill>
                  <a:srgbClr val="FF0000"/>
                </a:solidFill>
              </a:rPr>
              <a:t>RPCs</a:t>
            </a:r>
            <a:r>
              <a:rPr lang="en-US" altLang="en-US" sz="1725" dirty="0">
                <a:solidFill>
                  <a:srgbClr val="FF0000"/>
                </a:solidFill>
              </a:rPr>
              <a:t> </a:t>
            </a:r>
            <a:r>
              <a:rPr lang="en-US" altLang="en-US" sz="1725" dirty="0"/>
              <a:t>to control the robots via </a:t>
            </a:r>
            <a:r>
              <a:rPr lang="en-US" altLang="en-US" sz="1725" dirty="0" err="1"/>
              <a:t>WiFi</a:t>
            </a:r>
            <a:endParaRPr lang="en-US" altLang="en-US" sz="1725" dirty="0"/>
          </a:p>
          <a:p>
            <a:r>
              <a:rPr lang="en-US" altLang="en-US" sz="1725" dirty="0"/>
              <a:t>No wires, no need to download the program: just like programming a sprite</a:t>
            </a:r>
          </a:p>
          <a:p>
            <a:r>
              <a:rPr lang="en-US" altLang="en-US" sz="1725" dirty="0"/>
              <a:t>Robot sends </a:t>
            </a:r>
            <a:r>
              <a:rPr lang="en-US" altLang="en-US" sz="1725" b="1" dirty="0">
                <a:solidFill>
                  <a:srgbClr val="FF0000"/>
                </a:solidFill>
              </a:rPr>
              <a:t>messages</a:t>
            </a:r>
            <a:r>
              <a:rPr lang="en-US" altLang="en-US" sz="1725" dirty="0">
                <a:solidFill>
                  <a:srgbClr val="FF0000"/>
                </a:solidFill>
              </a:rPr>
              <a:t> </a:t>
            </a:r>
            <a:r>
              <a:rPr lang="en-US" altLang="en-US" sz="1725" dirty="0"/>
              <a:t>back with sensor values</a:t>
            </a:r>
          </a:p>
          <a:p>
            <a:r>
              <a:rPr lang="en-US" altLang="en-US" sz="1725" dirty="0"/>
              <a:t>Robot commands are sent in the clear, can be overheard: Various cyber attacks and cyber defense techniques can be taught in a hands-on manner.</a:t>
            </a:r>
          </a:p>
          <a:p>
            <a:r>
              <a:rPr lang="en-US" altLang="en-US" sz="1725" dirty="0"/>
              <a:t>Robot driving competition where other students are allowed to cyber attack the current racer</a:t>
            </a:r>
          </a:p>
          <a:p>
            <a:r>
              <a:rPr lang="en-US" altLang="en-US" sz="1725" dirty="0"/>
              <a:t>Two summer camps last year and two last month: level of engagement was off the charts</a:t>
            </a:r>
          </a:p>
          <a:p>
            <a:pPr lvl="1"/>
            <a:endParaRPr lang="en-US" altLang="en-US" sz="1725" dirty="0"/>
          </a:p>
        </p:txBody>
      </p:sp>
    </p:spTree>
    <p:extLst>
      <p:ext uri="{BB962C8B-B14F-4D97-AF65-F5344CB8AC3E}">
        <p14:creationId xmlns:p14="http://schemas.microsoft.com/office/powerpoint/2010/main" val="295937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Parallax </a:t>
            </a:r>
            <a:r>
              <a:rPr lang="en-US" dirty="0" err="1"/>
              <a:t>ActivityBot</a:t>
            </a:r>
            <a:r>
              <a:rPr lang="en-US" dirty="0"/>
              <a:t> 360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13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7516" y="2951885"/>
            <a:ext cx="4972050" cy="210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14450" y="888425"/>
            <a:ext cx="6457950" cy="2052206"/>
          </a:xfrm>
        </p:spPr>
        <p:txBody>
          <a:bodyPr/>
          <a:lstStyle/>
          <a:p>
            <a:r>
              <a:rPr lang="en-US" altLang="en-US" sz="1600" dirty="0" err="1"/>
              <a:t>WiFi</a:t>
            </a:r>
            <a:r>
              <a:rPr lang="en-US" altLang="en-US" sz="1600" dirty="0"/>
              <a:t> enabled with an extra hardware module</a:t>
            </a:r>
          </a:p>
          <a:p>
            <a:r>
              <a:rPr lang="en-US" altLang="en-US" sz="1600" dirty="0"/>
              <a:t>MAC address used as unique ID (last four digits are enough)</a:t>
            </a:r>
          </a:p>
          <a:p>
            <a:r>
              <a:rPr lang="en-US" altLang="en-US" sz="1600" dirty="0"/>
              <a:t>Left and right wheel controlled independently</a:t>
            </a:r>
          </a:p>
          <a:p>
            <a:r>
              <a:rPr lang="en-US" altLang="en-US" sz="1600" dirty="0"/>
              <a:t>Sensors:</a:t>
            </a:r>
          </a:p>
          <a:p>
            <a:pPr lvl="1"/>
            <a:r>
              <a:rPr lang="en-US" altLang="en-US" sz="1400" dirty="0"/>
              <a:t>Ultrasonic range</a:t>
            </a:r>
          </a:p>
          <a:p>
            <a:pPr lvl="1"/>
            <a:r>
              <a:rPr lang="en-US" altLang="en-US" sz="1400" dirty="0"/>
              <a:t>Optical wheel encoders</a:t>
            </a:r>
          </a:p>
          <a:p>
            <a:pPr lvl="1"/>
            <a:r>
              <a:rPr lang="en-US" altLang="en-US" sz="1400" dirty="0"/>
              <a:t>Touch sensors (whiskers)</a:t>
            </a:r>
          </a:p>
          <a:p>
            <a:pPr marL="342900" lvl="1" indent="0"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97124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Demonstration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14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6" y="1230313"/>
            <a:ext cx="8830580" cy="374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06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15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85900" y="1059870"/>
            <a:ext cx="6172200" cy="3693968"/>
          </a:xfrm>
        </p:spPr>
        <p:txBody>
          <a:bodyPr/>
          <a:lstStyle/>
          <a:p>
            <a:r>
              <a:rPr lang="en-US" sz="1800" dirty="0"/>
              <a:t>How is </a:t>
            </a:r>
            <a:r>
              <a:rPr lang="en-US" sz="1800" dirty="0" err="1"/>
              <a:t>RoboScape</a:t>
            </a:r>
            <a:r>
              <a:rPr lang="en-US" sz="1800" dirty="0"/>
              <a:t> unsecure?</a:t>
            </a:r>
          </a:p>
          <a:p>
            <a:pPr lvl="1"/>
            <a:r>
              <a:rPr lang="en-US" altLang="en-US" sz="1400" dirty="0">
                <a:sym typeface="Wingdings" panose="05000000000000000000" pitchFamily="2" charset="2"/>
              </a:rPr>
              <a:t>All communication is open</a:t>
            </a:r>
          </a:p>
          <a:p>
            <a:pPr lvl="1"/>
            <a:r>
              <a:rPr lang="en-US" altLang="en-US" sz="1400" dirty="0">
                <a:sym typeface="Wingdings" panose="05000000000000000000" pitchFamily="2" charset="2"/>
              </a:rPr>
              <a:t>If you know the robot address, you have full access</a:t>
            </a:r>
          </a:p>
          <a:p>
            <a:pPr lvl="1"/>
            <a:r>
              <a:rPr lang="en-US" altLang="en-US" sz="1400" dirty="0">
                <a:sym typeface="Wingdings" panose="05000000000000000000" pitchFamily="2" charset="2"/>
              </a:rPr>
              <a:t>Intentional and “faked:” we are not actually intercepting </a:t>
            </a:r>
            <a:r>
              <a:rPr lang="en-US" altLang="en-US" sz="1400" dirty="0" err="1">
                <a:sym typeface="Wingdings" panose="05000000000000000000" pitchFamily="2" charset="2"/>
              </a:rPr>
              <a:t>WiFi</a:t>
            </a:r>
            <a:r>
              <a:rPr lang="en-US" altLang="en-US" sz="1400" dirty="0">
                <a:sym typeface="Wingdings" panose="05000000000000000000" pitchFamily="2" charset="2"/>
              </a:rPr>
              <a:t> messages</a:t>
            </a:r>
          </a:p>
          <a:p>
            <a:r>
              <a:rPr lang="en-US" altLang="en-US" sz="1600" dirty="0">
                <a:sym typeface="Wingdings" panose="05000000000000000000" pitchFamily="2" charset="2"/>
              </a:rPr>
              <a:t>Motivates cybersecurity:</a:t>
            </a:r>
          </a:p>
          <a:p>
            <a:pPr lvl="1"/>
            <a:r>
              <a:rPr lang="en-US" altLang="en-US" sz="1400" dirty="0">
                <a:sym typeface="Wingdings" panose="05000000000000000000" pitchFamily="2" charset="2"/>
              </a:rPr>
              <a:t>Denial of Service attack</a:t>
            </a:r>
          </a:p>
          <a:p>
            <a:pPr lvl="1"/>
            <a:r>
              <a:rPr lang="en-US" altLang="en-US" sz="1400" dirty="0">
                <a:sym typeface="Wingdings" panose="05000000000000000000" pitchFamily="2" charset="2"/>
              </a:rPr>
              <a:t>Encryption</a:t>
            </a:r>
          </a:p>
          <a:p>
            <a:pPr lvl="1"/>
            <a:r>
              <a:rPr lang="en-US" altLang="en-US" sz="1400" dirty="0">
                <a:sym typeface="Wingdings" panose="05000000000000000000" pitchFamily="2" charset="2"/>
              </a:rPr>
              <a:t>Code breaking</a:t>
            </a:r>
          </a:p>
          <a:p>
            <a:pPr lvl="1"/>
            <a:r>
              <a:rPr lang="en-US" altLang="en-US" sz="1400" dirty="0">
                <a:sym typeface="Wingdings" panose="05000000000000000000" pitchFamily="2" charset="2"/>
              </a:rPr>
              <a:t>Secure key exchange</a:t>
            </a:r>
          </a:p>
          <a:p>
            <a:pPr lvl="1"/>
            <a:r>
              <a:rPr lang="en-US" altLang="en-US" sz="1400" dirty="0">
                <a:sym typeface="Wingdings" panose="05000000000000000000" pitchFamily="2" charset="2"/>
              </a:rPr>
              <a:t>Replay attacks</a:t>
            </a:r>
          </a:p>
          <a:p>
            <a:r>
              <a:rPr lang="en-US" altLang="en-US" sz="1600" dirty="0">
                <a:sym typeface="Wingdings" panose="05000000000000000000" pitchFamily="2" charset="2"/>
              </a:rPr>
              <a:t>Week-long </a:t>
            </a:r>
            <a:r>
              <a:rPr lang="en-US" altLang="en-US" sz="1600" dirty="0" err="1">
                <a:sym typeface="Wingdings" panose="05000000000000000000" pitchFamily="2" charset="2"/>
              </a:rPr>
              <a:t>cybercamp</a:t>
            </a:r>
            <a:endParaRPr lang="en-US" altLang="en-US" sz="1600" dirty="0">
              <a:sym typeface="Wingdings" panose="05000000000000000000" pitchFamily="2" charset="2"/>
            </a:endParaRPr>
          </a:p>
          <a:p>
            <a:pPr lvl="1"/>
            <a:r>
              <a:rPr lang="en-US" altLang="en-US" sz="1400" dirty="0">
                <a:sym typeface="Wingdings" panose="05000000000000000000" pitchFamily="2" charset="2"/>
              </a:rPr>
              <a:t>~30 hours (intensive, could be extended 2-3x easily)</a:t>
            </a:r>
          </a:p>
          <a:p>
            <a:pPr lvl="1"/>
            <a:r>
              <a:rPr lang="en-US" altLang="en-US" sz="1400" dirty="0">
                <a:sym typeface="Wingdings" panose="05000000000000000000" pitchFamily="2" charset="2"/>
              </a:rPr>
              <a:t>No programming background assumed</a:t>
            </a:r>
          </a:p>
        </p:txBody>
      </p:sp>
    </p:spTree>
    <p:extLst>
      <p:ext uri="{BB962C8B-B14F-4D97-AF65-F5344CB8AC3E}">
        <p14:creationId xmlns:p14="http://schemas.microsoft.com/office/powerpoint/2010/main" val="150518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60" y="914400"/>
            <a:ext cx="8229600" cy="3609726"/>
          </a:xfrm>
        </p:spPr>
        <p:txBody>
          <a:bodyPr/>
          <a:lstStyle/>
          <a:p>
            <a:r>
              <a:rPr lang="en-US" dirty="0" smtClean="0"/>
              <a:t>Caesar's </a:t>
            </a:r>
            <a:r>
              <a:rPr lang="en-US" dirty="0"/>
              <a:t>cypher</a:t>
            </a:r>
          </a:p>
          <a:p>
            <a:r>
              <a:rPr lang="en-US" dirty="0"/>
              <a:t>Custom blocks provided</a:t>
            </a:r>
          </a:p>
          <a:p>
            <a:pPr lvl="1"/>
            <a:r>
              <a:rPr lang="en-US" dirty="0" smtClean="0"/>
              <a:t>Possible </a:t>
            </a:r>
            <a:r>
              <a:rPr lang="en-US" dirty="0"/>
              <a:t>key values: 0-94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Robot defaults to 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Make sure the RPC succeeds!!!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16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03" y="2240270"/>
            <a:ext cx="1984153" cy="275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5" y="2240270"/>
            <a:ext cx="1959657" cy="275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2" y="3415097"/>
            <a:ext cx="3660096" cy="264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08" y="1040576"/>
            <a:ext cx="3929783" cy="240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07" y="3695472"/>
            <a:ext cx="2298907" cy="63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Code Breaking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771417" cy="792804"/>
          </a:xfrm>
        </p:spPr>
        <p:txBody>
          <a:bodyPr/>
          <a:lstStyle/>
          <a:p>
            <a:r>
              <a:rPr lang="en-US" dirty="0"/>
              <a:t>Look for one of the fixed keywords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17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15" y="1707204"/>
            <a:ext cx="5244776" cy="2902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3" y="2552099"/>
            <a:ext cx="3063759" cy="2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6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Code Breaking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771417" cy="792804"/>
          </a:xfrm>
        </p:spPr>
        <p:txBody>
          <a:bodyPr/>
          <a:lstStyle/>
          <a:p>
            <a:r>
              <a:rPr lang="en-US" dirty="0"/>
              <a:t>Test commands: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18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66" y="1599526"/>
            <a:ext cx="4958047" cy="23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69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</a:t>
            </a:r>
            <a:r>
              <a:rPr lang="en-US" i="1" dirty="0"/>
              <a:t>set key</a:t>
            </a:r>
            <a:r>
              <a:rPr lang="en-US" dirty="0"/>
              <a:t> command is always unencrypted.</a:t>
            </a:r>
          </a:p>
          <a:p>
            <a:r>
              <a:rPr lang="en-US" dirty="0"/>
              <a:t>This code steals the key continuously: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19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73" y="1871489"/>
            <a:ext cx="5472038" cy="28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7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NetsBlox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/>
              <a:t>The IDEA: </a:t>
            </a:r>
          </a:p>
          <a:p>
            <a:pPr lvl="1"/>
            <a:r>
              <a:rPr lang="en-US" altLang="en-US" sz="1500" dirty="0" smtClean="0"/>
              <a:t>Bring distributed </a:t>
            </a:r>
            <a:r>
              <a:rPr lang="en-US" altLang="en-US" sz="1500" dirty="0"/>
              <a:t>programming capabilities </a:t>
            </a:r>
            <a:r>
              <a:rPr lang="en-US" altLang="en-US" sz="1500" dirty="0" smtClean="0"/>
              <a:t>to a block-based environment</a:t>
            </a:r>
            <a:endParaRPr lang="en-US" altLang="en-US" sz="1500" dirty="0"/>
          </a:p>
          <a:p>
            <a:r>
              <a:rPr lang="en-US" altLang="en-US" sz="1800" dirty="0"/>
              <a:t>Why?</a:t>
            </a:r>
          </a:p>
          <a:p>
            <a:pPr lvl="1"/>
            <a:r>
              <a:rPr lang="en-US" altLang="en-US" sz="1500" dirty="0">
                <a:sym typeface="Wingdings" panose="05000000000000000000" pitchFamily="2" charset="2"/>
              </a:rPr>
              <a:t>The majority of computer applications we interact with are </a:t>
            </a:r>
            <a:r>
              <a:rPr lang="en-US" altLang="en-US" sz="1500" dirty="0" smtClean="0">
                <a:sym typeface="Wingdings" panose="05000000000000000000" pitchFamily="2" charset="2"/>
              </a:rPr>
              <a:t>distributed</a:t>
            </a:r>
            <a:endParaRPr lang="en-US" altLang="en-US" sz="1500" dirty="0">
              <a:sym typeface="Wingdings" panose="05000000000000000000" pitchFamily="2" charset="2"/>
            </a:endParaRPr>
          </a:p>
          <a:p>
            <a:pPr lvl="1"/>
            <a:r>
              <a:rPr lang="en-US" altLang="en-US" sz="1500" dirty="0" smtClean="0">
                <a:sym typeface="Wingdings" panose="05000000000000000000" pitchFamily="2" charset="2"/>
              </a:rPr>
              <a:t>Make projects more relevant: increased </a:t>
            </a:r>
            <a:r>
              <a:rPr lang="en-US" altLang="en-US" sz="1500" dirty="0">
                <a:sym typeface="Wingdings" panose="05000000000000000000" pitchFamily="2" charset="2"/>
              </a:rPr>
              <a:t>motivation </a:t>
            </a:r>
            <a:r>
              <a:rPr lang="en-US" altLang="en-US" sz="1500" dirty="0" smtClean="0">
                <a:sym typeface="Wingdings" panose="05000000000000000000" pitchFamily="2" charset="2"/>
              </a:rPr>
              <a:t>and engagement</a:t>
            </a:r>
            <a:endParaRPr lang="en-US" altLang="en-US" sz="1500" dirty="0">
              <a:sym typeface="Wingdings" panose="05000000000000000000" pitchFamily="2" charset="2"/>
            </a:endParaRPr>
          </a:p>
          <a:p>
            <a:pPr lvl="1"/>
            <a:r>
              <a:rPr lang="en-US" altLang="en-US" sz="1500" dirty="0">
                <a:sym typeface="Wingdings" panose="05000000000000000000" pitchFamily="2" charset="2"/>
              </a:rPr>
              <a:t>Combine CS with other STEM disciplines</a:t>
            </a:r>
          </a:p>
          <a:p>
            <a:pPr lvl="1"/>
            <a:r>
              <a:rPr lang="en-US" altLang="en-US" sz="1500" dirty="0">
                <a:sym typeface="Wingdings" panose="05000000000000000000" pitchFamily="2" charset="2"/>
              </a:rPr>
              <a:t>Enhance collaboration</a:t>
            </a:r>
          </a:p>
          <a:p>
            <a:pPr lvl="1"/>
            <a:r>
              <a:rPr lang="en-US" altLang="en-US" sz="1500" dirty="0"/>
              <a:t>Cool </a:t>
            </a:r>
            <a:r>
              <a:rPr lang="en-US" altLang="en-US" sz="1500" dirty="0">
                <a:sym typeface="Wingdings" panose="05000000000000000000" pitchFamily="2" charset="2"/>
              </a:rPr>
              <a:t></a:t>
            </a:r>
          </a:p>
          <a:p>
            <a:r>
              <a:rPr lang="en-US" altLang="en-US" sz="1800" dirty="0">
                <a:sym typeface="Wingdings" panose="05000000000000000000" pitchFamily="2" charset="2"/>
              </a:rPr>
              <a:t>What does it enable?</a:t>
            </a:r>
          </a:p>
          <a:p>
            <a:pPr lvl="1"/>
            <a:r>
              <a:rPr lang="en-US" altLang="en-US" sz="1500" dirty="0">
                <a:sym typeface="Wingdings" panose="05000000000000000000" pitchFamily="2" charset="2"/>
              </a:rPr>
              <a:t>Multi-player games and other distributed programs like </a:t>
            </a:r>
            <a:r>
              <a:rPr lang="en-US" altLang="en-US" sz="1500" dirty="0" smtClean="0">
                <a:sym typeface="Wingdings" panose="05000000000000000000" pitchFamily="2" charset="2"/>
              </a:rPr>
              <a:t>messaging, chat room, etc.</a:t>
            </a:r>
            <a:endParaRPr lang="en-US" altLang="en-US" sz="1500" dirty="0">
              <a:sym typeface="Wingdings" panose="05000000000000000000" pitchFamily="2" charset="2"/>
            </a:endParaRPr>
          </a:p>
          <a:p>
            <a:pPr lvl="1"/>
            <a:r>
              <a:rPr lang="en-US" altLang="en-US" sz="1500" dirty="0">
                <a:sym typeface="Wingdings" panose="05000000000000000000" pitchFamily="2" charset="2"/>
              </a:rPr>
              <a:t>Access to the wealth of STEAM data </a:t>
            </a:r>
            <a:r>
              <a:rPr lang="en-US" altLang="en-US" sz="1500" dirty="0" smtClean="0">
                <a:sym typeface="Wingdings" panose="05000000000000000000" pitchFamily="2" charset="2"/>
              </a:rPr>
              <a:t>and services on </a:t>
            </a:r>
            <a:r>
              <a:rPr lang="en-US" altLang="en-US" sz="1500" dirty="0">
                <a:sym typeface="Wingdings" panose="05000000000000000000" pitchFamily="2" charset="2"/>
              </a:rPr>
              <a:t>the Internet</a:t>
            </a:r>
          </a:p>
          <a:p>
            <a:pPr lvl="1"/>
            <a:r>
              <a:rPr lang="en-US" altLang="en-US" sz="1500" dirty="0" smtClean="0">
                <a:sym typeface="Wingdings" panose="05000000000000000000" pitchFamily="2" charset="2"/>
              </a:rPr>
              <a:t>Collaboration a la Google Docs: </a:t>
            </a:r>
            <a:r>
              <a:rPr lang="en-US" altLang="en-US" sz="1500" dirty="0">
                <a:sym typeface="Wingdings" panose="05000000000000000000" pitchFamily="2" charset="2"/>
              </a:rPr>
              <a:t>pair programming, group projects, etc. </a:t>
            </a:r>
          </a:p>
          <a:p>
            <a:pPr lvl="1"/>
            <a:r>
              <a:rPr lang="en-US" altLang="en-US" sz="1500" dirty="0">
                <a:sym typeface="Wingdings" panose="05000000000000000000" pitchFamily="2" charset="2"/>
              </a:rPr>
              <a:t>R</a:t>
            </a:r>
            <a:r>
              <a:rPr lang="en-US" altLang="en-US" sz="1500" dirty="0" smtClean="0">
                <a:sym typeface="Wingdings" panose="05000000000000000000" pitchFamily="2" charset="2"/>
              </a:rPr>
              <a:t>obotics </a:t>
            </a:r>
            <a:r>
              <a:rPr lang="en-US" altLang="en-US" sz="1500" dirty="0">
                <a:sym typeface="Wingdings" panose="05000000000000000000" pitchFamily="2" charset="2"/>
              </a:rPr>
              <a:t>and hands-on cybersecurity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2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41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423016"/>
          </a:xfrm>
        </p:spPr>
        <p:txBody>
          <a:bodyPr/>
          <a:lstStyle/>
          <a:p>
            <a:r>
              <a:rPr lang="en-US" dirty="0"/>
              <a:t>Use stronger encryption: </a:t>
            </a:r>
          </a:p>
          <a:p>
            <a:pPr lvl="1"/>
            <a:r>
              <a:rPr lang="en-US" dirty="0" err="1"/>
              <a:t>Vigenère</a:t>
            </a:r>
            <a:r>
              <a:rPr lang="en-US" dirty="0"/>
              <a:t> cipher: version of </a:t>
            </a:r>
            <a:r>
              <a:rPr lang="en-US" dirty="0" smtClean="0"/>
              <a:t>Caesar's </a:t>
            </a:r>
            <a:r>
              <a:rPr lang="en-US" dirty="0"/>
              <a:t>with multiple keys</a:t>
            </a:r>
          </a:p>
          <a:p>
            <a:pPr lvl="1"/>
            <a:r>
              <a:rPr lang="en-US" dirty="0"/>
              <a:t>Speck by </a:t>
            </a:r>
            <a:r>
              <a:rPr lang="en-US" dirty="0" smtClean="0"/>
              <a:t>NSA</a:t>
            </a:r>
          </a:p>
          <a:p>
            <a:r>
              <a:rPr lang="en-US" dirty="0" smtClean="0"/>
              <a:t>Secure key exchange:</a:t>
            </a:r>
          </a:p>
          <a:p>
            <a:pPr lvl="1"/>
            <a:r>
              <a:rPr lang="en-US" dirty="0" smtClean="0"/>
              <a:t>Pressing </a:t>
            </a:r>
            <a:r>
              <a:rPr lang="en-US" dirty="0"/>
              <a:t>the button on the robot generates a sequence of 16 bits and blinks the LEDs accordingly</a:t>
            </a:r>
          </a:p>
          <a:p>
            <a:pPr lvl="1"/>
            <a:r>
              <a:rPr lang="en-US" dirty="0"/>
              <a:t>4 4-bit keys for </a:t>
            </a:r>
            <a:r>
              <a:rPr lang="en-US" dirty="0" err="1"/>
              <a:t>Vigenère</a:t>
            </a:r>
            <a:r>
              <a:rPr lang="en-US" dirty="0"/>
              <a:t> (or Speck)</a:t>
            </a:r>
          </a:p>
          <a:p>
            <a:pPr lvl="1"/>
            <a:r>
              <a:rPr lang="en-US" dirty="0"/>
              <a:t>Type in values. Key is never broadcasted </a:t>
            </a:r>
            <a:r>
              <a:rPr lang="en-US" dirty="0" err="1"/>
              <a:t>unecrypted</a:t>
            </a:r>
            <a:endParaRPr lang="en-US" dirty="0"/>
          </a:p>
          <a:p>
            <a:pPr lvl="1"/>
            <a:r>
              <a:rPr lang="en-US" dirty="0"/>
              <a:t>No need for the </a:t>
            </a:r>
            <a:r>
              <a:rPr lang="en-US" i="1" dirty="0"/>
              <a:t>set key</a:t>
            </a:r>
            <a:r>
              <a:rPr lang="en-US" dirty="0"/>
              <a:t> command! But can be used later for periodically changing the key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20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11" y="4358829"/>
            <a:ext cx="4382198" cy="3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42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Replay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4042590" cy="3987933"/>
          </a:xfrm>
        </p:spPr>
        <p:txBody>
          <a:bodyPr/>
          <a:lstStyle/>
          <a:p>
            <a:r>
              <a:rPr lang="en-US" dirty="0"/>
              <a:t>Even if the attacker cannot break the encryption, they can still replay the last overheard command</a:t>
            </a:r>
          </a:p>
          <a:p>
            <a:r>
              <a:rPr lang="en-US" dirty="0"/>
              <a:t>Solution: sequence numbers:</a:t>
            </a:r>
          </a:p>
          <a:p>
            <a:pPr lvl="1"/>
            <a:r>
              <a:rPr lang="en-US" dirty="0"/>
              <a:t>The send command can be prepended by an integer: N</a:t>
            </a:r>
          </a:p>
          <a:p>
            <a:pPr lvl="1"/>
            <a:r>
              <a:rPr lang="en-US" dirty="0"/>
              <a:t>Once started, robot will only accept commands that start with a number M greater than the last one. Specifically:</a:t>
            </a:r>
          </a:p>
          <a:p>
            <a:pPr marL="685800" lvl="2" indent="0">
              <a:buNone/>
            </a:pPr>
            <a:r>
              <a:rPr lang="en-US" dirty="0"/>
              <a:t>	N &lt; M &lt; N+100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21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14" y="992776"/>
            <a:ext cx="3898168" cy="39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6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</a:t>
            </a:r>
            <a:r>
              <a:rPr lang="en-US" dirty="0" smtClean="0"/>
              <a:t>dvanced CS concepts?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22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14450" y="914399"/>
            <a:ext cx="6457950" cy="4088823"/>
          </a:xfrm>
        </p:spPr>
        <p:txBody>
          <a:bodyPr/>
          <a:lstStyle/>
          <a:p>
            <a:r>
              <a:rPr lang="en-US" altLang="en-US" sz="1600" dirty="0" smtClean="0"/>
              <a:t>Distributed computing</a:t>
            </a:r>
          </a:p>
          <a:p>
            <a:pPr lvl="1"/>
            <a:r>
              <a:rPr lang="en-US" altLang="en-US" sz="1300" dirty="0" smtClean="0"/>
              <a:t>Many concepts and examples shown</a:t>
            </a:r>
          </a:p>
          <a:p>
            <a:pPr lvl="1"/>
            <a:r>
              <a:rPr lang="en-US" altLang="en-US" sz="1300" dirty="0" smtClean="0"/>
              <a:t>Distributed algorithms</a:t>
            </a:r>
          </a:p>
          <a:p>
            <a:pPr lvl="1"/>
            <a:r>
              <a:rPr lang="en-US" altLang="en-US" sz="1300" dirty="0" smtClean="0"/>
              <a:t>Internet of Things</a:t>
            </a:r>
          </a:p>
          <a:p>
            <a:r>
              <a:rPr lang="en-US" altLang="en-US" sz="1600" dirty="0" smtClean="0"/>
              <a:t>Computer Networking</a:t>
            </a:r>
          </a:p>
          <a:p>
            <a:pPr lvl="1"/>
            <a:r>
              <a:rPr lang="en-US" altLang="en-US" sz="1300" dirty="0" smtClean="0"/>
              <a:t>Addressing, latency, unreliability, etc.</a:t>
            </a:r>
          </a:p>
          <a:p>
            <a:pPr lvl="1"/>
            <a:r>
              <a:rPr lang="en-US" altLang="en-US" sz="1300" dirty="0" smtClean="0"/>
              <a:t>Mesh Networking</a:t>
            </a:r>
          </a:p>
          <a:p>
            <a:pPr lvl="1"/>
            <a:r>
              <a:rPr lang="en-US" altLang="en-US" sz="1300" dirty="0" smtClean="0"/>
              <a:t>Communication Protocols</a:t>
            </a:r>
          </a:p>
          <a:p>
            <a:r>
              <a:rPr lang="en-US" altLang="en-US" sz="1600" dirty="0" smtClean="0"/>
              <a:t>Data structures</a:t>
            </a:r>
          </a:p>
          <a:p>
            <a:pPr lvl="1"/>
            <a:r>
              <a:rPr lang="en-US" altLang="en-US" sz="1300" dirty="0" smtClean="0"/>
              <a:t>Lists</a:t>
            </a:r>
          </a:p>
          <a:p>
            <a:pPr lvl="1"/>
            <a:r>
              <a:rPr lang="en-US" altLang="en-US" sz="1300" dirty="0" smtClean="0"/>
              <a:t>Multi dimensional data</a:t>
            </a:r>
          </a:p>
          <a:p>
            <a:pPr lvl="1"/>
            <a:r>
              <a:rPr lang="en-US" altLang="en-US" sz="1300" dirty="0" smtClean="0"/>
              <a:t>“Big data”</a:t>
            </a:r>
            <a:endParaRPr lang="en-US" altLang="en-US" sz="1300" dirty="0" smtClean="0"/>
          </a:p>
          <a:p>
            <a:r>
              <a:rPr lang="en-US" altLang="en-US" sz="1600" dirty="0" smtClean="0"/>
              <a:t>Parallel Computing</a:t>
            </a:r>
          </a:p>
          <a:p>
            <a:pPr lvl="1"/>
            <a:r>
              <a:rPr lang="en-US" altLang="en-US" sz="1300" dirty="0" smtClean="0"/>
              <a:t>Embarrassingly parallel problems</a:t>
            </a:r>
          </a:p>
          <a:p>
            <a:r>
              <a:rPr lang="en-US" altLang="en-US" sz="1600" dirty="0" smtClean="0"/>
              <a:t>Robotics</a:t>
            </a:r>
          </a:p>
          <a:p>
            <a:r>
              <a:rPr lang="en-US" altLang="en-US" sz="1600" dirty="0" err="1" smtClean="0"/>
              <a:t>Cybersecurity</a:t>
            </a:r>
            <a:endParaRPr lang="en-US" altLang="en-US" sz="1600" dirty="0" smtClean="0"/>
          </a:p>
          <a:p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5351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Collaboration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/>
              <a:t>Code editing a la Google Docs</a:t>
            </a:r>
          </a:p>
          <a:p>
            <a:pPr lvl="1"/>
            <a:r>
              <a:rPr lang="en-US" altLang="en-US" sz="1500" dirty="0"/>
              <a:t>Pair programming</a:t>
            </a:r>
          </a:p>
          <a:p>
            <a:pPr lvl="1"/>
            <a:r>
              <a:rPr lang="en-US" altLang="en-US" sz="1500" dirty="0"/>
              <a:t>Group projects</a:t>
            </a:r>
          </a:p>
          <a:p>
            <a:r>
              <a:rPr lang="en-US" altLang="en-US" sz="1800" dirty="0"/>
              <a:t>What is synchronized?</a:t>
            </a:r>
          </a:p>
          <a:p>
            <a:pPr lvl="1"/>
            <a:r>
              <a:rPr lang="en-US" altLang="en-US" sz="1500" dirty="0"/>
              <a:t>Everything that does not change by running the program</a:t>
            </a:r>
          </a:p>
          <a:p>
            <a:pPr lvl="1"/>
            <a:r>
              <a:rPr lang="en-US" altLang="en-US" sz="1500" dirty="0"/>
              <a:t>Sprites and scripts</a:t>
            </a:r>
          </a:p>
          <a:p>
            <a:r>
              <a:rPr lang="en-US" altLang="en-US" sz="1800" dirty="0"/>
              <a:t>What is not synchronized?</a:t>
            </a:r>
          </a:p>
          <a:p>
            <a:pPr lvl="1"/>
            <a:r>
              <a:rPr lang="en-US" altLang="en-US" sz="1500" dirty="0"/>
              <a:t>Everything that change by running the program</a:t>
            </a:r>
          </a:p>
          <a:p>
            <a:pPr lvl="1"/>
            <a:r>
              <a:rPr lang="en-US" altLang="en-US" sz="1500" dirty="0"/>
              <a:t>The state of the stage and sprites (location, orientation, etc.)</a:t>
            </a:r>
          </a:p>
          <a:p>
            <a:pPr lvl="1"/>
            <a:r>
              <a:rPr lang="en-US" altLang="en-US" sz="1500" dirty="0"/>
              <a:t>Variable values</a:t>
            </a:r>
          </a:p>
          <a:p>
            <a:r>
              <a:rPr lang="en-US" altLang="en-US" sz="1800" dirty="0"/>
              <a:t>Users can work together on the program but each executes it on his/her computer independently 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557213" indent="-214313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8572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2001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5430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6633215-E650-484C-8747-614D907E03C2}" type="slidenum">
              <a:rPr lang="en-US" altLang="en-US" sz="75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7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5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059870"/>
            <a:ext cx="6172200" cy="3693968"/>
          </a:xfrm>
        </p:spPr>
        <p:txBody>
          <a:bodyPr/>
          <a:lstStyle/>
          <a:p>
            <a:r>
              <a:rPr lang="en-US" altLang="en-US" sz="1800" dirty="0" err="1"/>
              <a:t>NetsBlox</a:t>
            </a:r>
            <a:r>
              <a:rPr lang="en-US" altLang="en-US" sz="1800" dirty="0"/>
              <a:t> opens the internet for students’ programs </a:t>
            </a:r>
          </a:p>
          <a:p>
            <a:pPr lvl="1"/>
            <a:r>
              <a:rPr lang="en-US" altLang="en-US" sz="1500" dirty="0"/>
              <a:t>Public data sources related to STEAM</a:t>
            </a:r>
          </a:p>
          <a:p>
            <a:pPr lvl="1"/>
            <a:r>
              <a:rPr lang="en-US" altLang="en-US" sz="1500" dirty="0"/>
              <a:t>Distributed programming/computer networking</a:t>
            </a:r>
          </a:p>
          <a:p>
            <a:pPr lvl="1"/>
            <a:r>
              <a:rPr lang="en-US" altLang="en-US" sz="1500" dirty="0"/>
              <a:t>Robotics and </a:t>
            </a:r>
            <a:r>
              <a:rPr lang="en-US" altLang="en-US" sz="1500" dirty="0" err="1" smtClean="0"/>
              <a:t>cybersecurity</a:t>
            </a:r>
            <a:endParaRPr lang="en-US" altLang="en-US" sz="1500" dirty="0" smtClean="0"/>
          </a:p>
          <a:p>
            <a:pPr lvl="1"/>
            <a:r>
              <a:rPr lang="en-US" altLang="en-US" sz="1500" dirty="0" smtClean="0"/>
              <a:t>Other advanced concepts</a:t>
            </a:r>
            <a:endParaRPr lang="en-US" altLang="en-US" sz="1500" dirty="0"/>
          </a:p>
          <a:p>
            <a:pPr lvl="1"/>
            <a:r>
              <a:rPr lang="en-US" altLang="en-US" sz="1500" dirty="0"/>
              <a:t>Collaboration</a:t>
            </a:r>
          </a:p>
          <a:p>
            <a:r>
              <a:rPr lang="en-US" altLang="en-US" sz="1800" dirty="0">
                <a:sym typeface="Wingdings" panose="05000000000000000000" pitchFamily="2" charset="2"/>
              </a:rPr>
              <a:t>Hands-on: learning by doing</a:t>
            </a:r>
          </a:p>
          <a:p>
            <a:r>
              <a:rPr lang="en-US" altLang="en-US" sz="1800" dirty="0">
                <a:sym typeface="Wingdings" panose="05000000000000000000" pitchFamily="2" charset="2"/>
              </a:rPr>
              <a:t>More engaging projects increasing motivation</a:t>
            </a:r>
          </a:p>
          <a:p>
            <a:r>
              <a:rPr lang="en-US" altLang="en-US" sz="1800" dirty="0">
                <a:sym typeface="Wingdings" panose="05000000000000000000" pitchFamily="2" charset="2"/>
              </a:rPr>
              <a:t>Allows for synergistic teaching of STEM and CT</a:t>
            </a:r>
          </a:p>
          <a:p>
            <a:r>
              <a:rPr lang="en-US" altLang="en-US" sz="1800" dirty="0">
                <a:sym typeface="Wingdings" panose="05000000000000000000" pitchFamily="2" charset="2"/>
              </a:rPr>
              <a:t>High ceiling:</a:t>
            </a:r>
          </a:p>
          <a:p>
            <a:pPr lvl="1"/>
            <a:r>
              <a:rPr lang="en-US" altLang="en-US" sz="1500" dirty="0">
                <a:sym typeface="Wingdings" panose="05000000000000000000" pitchFamily="2" charset="2"/>
              </a:rPr>
              <a:t>Can be used to teaching advanced topics that no other environment allows currently</a:t>
            </a:r>
          </a:p>
          <a:p>
            <a:endParaRPr lang="en-US" altLang="en-US" sz="15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24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3607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2;p14"/>
          <p:cNvSpPr txBox="1"/>
          <p:nvPr/>
        </p:nvSpPr>
        <p:spPr>
          <a:xfrm>
            <a:off x="6932" y="4480804"/>
            <a:ext cx="9144000" cy="664500"/>
          </a:xfrm>
          <a:prstGeom prst="rect">
            <a:avLst/>
          </a:prstGeom>
          <a:solidFill>
            <a:srgbClr val="5DF14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136707"/>
            <a:ext cx="8520600" cy="10062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8" y="329651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 not forget to fill out the evaluation!</a:t>
            </a:r>
            <a:endParaRPr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0" y="4479075"/>
            <a:ext cx="6925474" cy="664500"/>
          </a:xfrm>
          <a:prstGeom prst="rect">
            <a:avLst/>
          </a:prstGeom>
          <a:solidFill>
            <a:srgbClr val="5DF14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dirty="0"/>
              <a:t>Sponsors: National Security Agency, National Science Foundation and</a:t>
            </a:r>
          </a:p>
          <a:p>
            <a:pPr marL="0" indent="0" algn="ctr">
              <a:buNone/>
            </a:pPr>
            <a:r>
              <a:rPr lang="en-US" dirty="0"/>
              <a:t>Vanderbilt University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5474" y="4198149"/>
            <a:ext cx="2088688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85900" y="1148196"/>
            <a:ext cx="6172200" cy="166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endParaRPr lang="en-US" dirty="0">
              <a:solidFill>
                <a:srgbClr val="FF0000"/>
              </a:solidFill>
            </a:endParaRPr>
          </a:p>
          <a:p>
            <a:pPr marL="0" indent="0"/>
            <a:r>
              <a:rPr lang="en-US" dirty="0">
                <a:solidFill>
                  <a:srgbClr val="FF0000"/>
                </a:solidFill>
                <a:hlinkClick r:id="rId4"/>
              </a:rPr>
              <a:t>https://netsblox.org</a:t>
            </a:r>
            <a:endParaRPr lang="en-US" dirty="0">
              <a:solidFill>
                <a:srgbClr val="FF0000"/>
              </a:solidFill>
            </a:endParaRPr>
          </a:p>
          <a:p>
            <a:pPr marL="0" indent="0"/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  <a:hlinkClick r:id="rId5"/>
              </a:rPr>
              <a:t>https://netsblox.org/cybersecurity</a:t>
            </a:r>
            <a:endParaRPr lang="en-US" dirty="0">
              <a:solidFill>
                <a:srgbClr val="FF0000"/>
              </a:solidFill>
            </a:endParaRPr>
          </a:p>
          <a:p>
            <a:pPr marL="0" indent="0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Resources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400" dirty="0">
                <a:hlinkClick r:id="rId2"/>
              </a:rPr>
              <a:t>https://netsblox.org</a:t>
            </a:r>
            <a:r>
              <a:rPr lang="en-US" altLang="en-US" sz="1400" dirty="0"/>
              <a:t> </a:t>
            </a:r>
          </a:p>
          <a:p>
            <a:pPr lvl="1"/>
            <a:r>
              <a:rPr lang="en-US" altLang="en-US" sz="1200" dirty="0"/>
              <a:t>Main </a:t>
            </a:r>
            <a:r>
              <a:rPr lang="en-US" altLang="en-US" sz="1200" dirty="0" err="1"/>
              <a:t>NetsBlox</a:t>
            </a:r>
            <a:r>
              <a:rPr lang="en-US" altLang="en-US" sz="1200" dirty="0"/>
              <a:t> website. Tutorials, videos, projects, papers, etc</a:t>
            </a:r>
            <a:r>
              <a:rPr lang="en-US" altLang="en-US" sz="1200" dirty="0" smtClean="0"/>
              <a:t>.</a:t>
            </a:r>
          </a:p>
          <a:p>
            <a:r>
              <a:rPr lang="en-US" altLang="en-US" sz="1400" dirty="0">
                <a:hlinkClick r:id="rId3"/>
              </a:rPr>
              <a:t>https:/</a:t>
            </a:r>
            <a:r>
              <a:rPr lang="en-US" altLang="en-US" sz="1400" dirty="0" smtClean="0">
                <a:hlinkClick r:id="rId3"/>
              </a:rPr>
              <a:t>/github.com/netsblox/netsblox</a:t>
            </a:r>
            <a:endParaRPr lang="en-US" altLang="en-US" sz="1400" dirty="0" smtClean="0"/>
          </a:p>
          <a:p>
            <a:pPr lvl="1"/>
            <a:r>
              <a:rPr lang="en-US" altLang="en-US" sz="1200" dirty="0" smtClean="0"/>
              <a:t>Open source software</a:t>
            </a:r>
            <a:endParaRPr lang="en-US" altLang="en-US" sz="1200" dirty="0"/>
          </a:p>
          <a:p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://dashboard.netsblox.org</a:t>
            </a:r>
            <a:endParaRPr lang="en-US" sz="1400" dirty="0"/>
          </a:p>
          <a:p>
            <a:pPr lvl="1"/>
            <a:r>
              <a:rPr lang="en-US" altLang="en-US" sz="1200" dirty="0"/>
              <a:t>Teacher portal: create groups of students. Manage robot resources.</a:t>
            </a:r>
          </a:p>
          <a:p>
            <a:r>
              <a:rPr lang="en-US" sz="1400" dirty="0">
                <a:hlinkClick r:id="rId5"/>
              </a:rPr>
              <a:t>https://netsblox.org/cybersecurity</a:t>
            </a:r>
            <a:endParaRPr lang="en-US" sz="1400" dirty="0"/>
          </a:p>
          <a:p>
            <a:pPr lvl="1"/>
            <a:r>
              <a:rPr lang="en-US" altLang="en-US" sz="1200" dirty="0" err="1"/>
              <a:t>Cybersecurity</a:t>
            </a:r>
            <a:r>
              <a:rPr lang="en-US" altLang="en-US" sz="1200" dirty="0"/>
              <a:t> </a:t>
            </a:r>
            <a:r>
              <a:rPr lang="en-US" altLang="en-US" sz="1200" dirty="0" smtClean="0"/>
              <a:t>material</a:t>
            </a:r>
            <a:endParaRPr lang="en-US" altLang="en-US" sz="1200" dirty="0"/>
          </a:p>
          <a:p>
            <a:r>
              <a:rPr lang="en-US" altLang="en-US" sz="1400" dirty="0">
                <a:hlinkClick r:id="rId6"/>
              </a:rPr>
              <a:t>https://netsblox.org/protected-assets</a:t>
            </a:r>
            <a:endParaRPr lang="en-US" altLang="en-US" sz="1400" dirty="0"/>
          </a:p>
          <a:p>
            <a:pPr lvl="1"/>
            <a:r>
              <a:rPr lang="en-US" altLang="en-US" sz="1200" dirty="0" smtClean="0"/>
              <a:t>Password protected </a:t>
            </a:r>
            <a:r>
              <a:rPr lang="en-US" altLang="en-US" sz="1200" dirty="0" err="1" smtClean="0"/>
              <a:t>cybersecurity</a:t>
            </a:r>
            <a:r>
              <a:rPr lang="en-US" altLang="en-US" sz="1200" dirty="0" smtClean="0"/>
              <a:t> </a:t>
            </a:r>
            <a:r>
              <a:rPr lang="en-US" altLang="en-US" sz="1200" dirty="0"/>
              <a:t>material (</a:t>
            </a:r>
            <a:r>
              <a:rPr lang="en-US" altLang="en-US" sz="1200" dirty="0"/>
              <a:t>to prevent students </a:t>
            </a:r>
            <a:r>
              <a:rPr lang="en-US" altLang="en-US" sz="1200" dirty="0" smtClean="0"/>
              <a:t>from getting </a:t>
            </a:r>
            <a:r>
              <a:rPr lang="en-US" altLang="en-US" sz="1200" dirty="0"/>
              <a:t>the solutions)</a:t>
            </a:r>
          </a:p>
          <a:p>
            <a:pPr lvl="1"/>
            <a:r>
              <a:rPr lang="en-US" altLang="en-US" sz="1200" dirty="0"/>
              <a:t>Account: cpss2019</a:t>
            </a:r>
          </a:p>
          <a:p>
            <a:pPr lvl="1"/>
            <a:r>
              <a:rPr lang="en-US" altLang="en-US" sz="1200" dirty="0"/>
              <a:t>Password: </a:t>
            </a:r>
            <a:r>
              <a:rPr lang="en-US" altLang="en-US" sz="1200" dirty="0" err="1" smtClean="0"/>
              <a:t>robot_camp</a:t>
            </a:r>
            <a:endParaRPr lang="en-US" altLang="en-US" sz="1200" dirty="0"/>
          </a:p>
          <a:p>
            <a:r>
              <a:rPr lang="en-US" altLang="en-US" sz="1400" dirty="0" err="1"/>
              <a:t>NetsBlox</a:t>
            </a:r>
            <a:r>
              <a:rPr lang="en-US" altLang="en-US" sz="1400" dirty="0"/>
              <a:t> Player app</a:t>
            </a:r>
          </a:p>
          <a:p>
            <a:pPr lvl="1"/>
            <a:r>
              <a:rPr lang="en-US" altLang="en-US" sz="1200" dirty="0"/>
              <a:t>Available on iTunes and Google Play</a:t>
            </a:r>
          </a:p>
          <a:p>
            <a:r>
              <a:rPr lang="en-US" sz="1400" dirty="0">
                <a:hlinkClick r:id="rId7"/>
              </a:rPr>
              <a:t>https://www.facebook.com/netsblox/</a:t>
            </a:r>
            <a:endParaRPr lang="en-US" sz="1400" dirty="0"/>
          </a:p>
          <a:p>
            <a:pPr lvl="1"/>
            <a:r>
              <a:rPr lang="en-US" altLang="en-US" sz="1200" dirty="0"/>
              <a:t>Follow us on Facebook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557213" indent="-214313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8572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2001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5430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6633215-E650-484C-8747-614D907E03C2}" type="slidenum">
              <a:rPr lang="en-US" altLang="en-US" sz="75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7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89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Account and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to try out some of things we cover:</a:t>
            </a:r>
          </a:p>
          <a:p>
            <a:pPr lvl="1"/>
            <a:r>
              <a:rPr lang="en-US" dirty="0" smtClean="0"/>
              <a:t>Go to </a:t>
            </a:r>
            <a:r>
              <a:rPr lang="en-US" dirty="0" err="1" smtClean="0"/>
              <a:t>netsblox.org</a:t>
            </a:r>
            <a:endParaRPr lang="en-US" dirty="0" smtClean="0"/>
          </a:p>
          <a:p>
            <a:pPr lvl="1"/>
            <a:r>
              <a:rPr lang="en-US" dirty="0" smtClean="0"/>
              <a:t>Click the cloud icon near the top left</a:t>
            </a:r>
          </a:p>
          <a:p>
            <a:pPr lvl="1"/>
            <a:r>
              <a:rPr lang="en-US" dirty="0" smtClean="0"/>
              <a:t>Click register and follow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4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778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Distributed Programming Primitives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557213" indent="-214313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8572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2001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5430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BBF529D-3A32-42A9-AC52-045620FBF795}" type="slidenum">
              <a:rPr lang="en-US" altLang="en-US" sz="75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7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1485900" y="1143000"/>
            <a:ext cx="6000750" cy="3600450"/>
          </a:xfrm>
        </p:spPr>
        <p:txBody>
          <a:bodyPr/>
          <a:lstStyle/>
          <a:p>
            <a:r>
              <a:rPr lang="en-US" altLang="en-US" dirty="0"/>
              <a:t>Simple but powerful abstractions: </a:t>
            </a:r>
          </a:p>
          <a:p>
            <a:pPr lvl="1"/>
            <a:r>
              <a:rPr lang="en-US" altLang="en-US" dirty="0"/>
              <a:t>Hide accidental complexities, but expose the fundamental concepts</a:t>
            </a:r>
          </a:p>
          <a:p>
            <a:r>
              <a:rPr lang="en-US" altLang="en-US" dirty="0"/>
              <a:t>Abstractions:</a:t>
            </a:r>
          </a:p>
          <a:p>
            <a:pPr lvl="1"/>
            <a:r>
              <a:rPr lang="en-US" altLang="en-US" dirty="0"/>
              <a:t>Remote Procedure Calls (RPC)</a:t>
            </a:r>
          </a:p>
          <a:p>
            <a:pPr lvl="1"/>
            <a:r>
              <a:rPr lang="en-US" altLang="en-US" dirty="0"/>
              <a:t>Message Passing</a:t>
            </a:r>
          </a:p>
        </p:txBody>
      </p:sp>
    </p:spTree>
    <p:extLst>
      <p:ext uri="{BB962C8B-B14F-4D97-AF65-F5344CB8AC3E}">
        <p14:creationId xmlns:p14="http://schemas.microsoft.com/office/powerpoint/2010/main" val="305393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Remote Procedure Calls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485900" y="914400"/>
            <a:ext cx="6115050" cy="1485900"/>
          </a:xfrm>
        </p:spPr>
        <p:txBody>
          <a:bodyPr/>
          <a:lstStyle/>
          <a:p>
            <a:r>
              <a:rPr lang="en-US" altLang="en-US" sz="1800" dirty="0"/>
              <a:t>RPC: call functions on the server</a:t>
            </a:r>
          </a:p>
          <a:p>
            <a:pPr lvl="1"/>
            <a:r>
              <a:rPr lang="en-US" altLang="en-US" sz="1500" dirty="0"/>
              <a:t>Multiple input arguments</a:t>
            </a:r>
          </a:p>
          <a:p>
            <a:pPr lvl="1"/>
            <a:r>
              <a:rPr lang="en-US" altLang="en-US" sz="1500" dirty="0"/>
              <a:t>One output argument</a:t>
            </a:r>
          </a:p>
          <a:p>
            <a:pPr lvl="1"/>
            <a:r>
              <a:rPr lang="en-US" altLang="en-US" sz="1500" dirty="0"/>
              <a:t>Blocking call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557213" indent="-214313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8572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2001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5430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1167369-F72D-4E32-B1D8-B0028E93A5EB}" type="slidenum">
              <a:rPr lang="en-US" altLang="en-US" sz="75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7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Content Placeholder 2"/>
          <p:cNvSpPr txBox="1">
            <a:spLocks/>
          </p:cNvSpPr>
          <p:nvPr/>
        </p:nvSpPr>
        <p:spPr bwMode="auto">
          <a:xfrm>
            <a:off x="1485899" y="3009014"/>
            <a:ext cx="706267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marL="342900" indent="-3429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Tahoma" panose="020B0604030504040204" pitchFamily="34" charset="0"/>
              </a:rPr>
              <a:t>Grouped into services that wrap various web APIs</a:t>
            </a:r>
          </a:p>
          <a:p>
            <a:pPr lvl="1">
              <a:spcBef>
                <a:spcPct val="2000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r>
              <a:rPr lang="en-US" altLang="en-US" sz="1500" dirty="0">
                <a:solidFill>
                  <a:schemeClr val="tx1"/>
                </a:solidFill>
                <a:latin typeface="Tahoma" panose="020B0604030504040204" pitchFamily="34" charset="0"/>
              </a:rPr>
              <a:t>Google Maps, weather, earthquake, movies, stock quotes, etc.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Tahoma" panose="020B0604030504040204" pitchFamily="34" charset="0"/>
              </a:rPr>
              <a:t>Utilities running on the server</a:t>
            </a:r>
          </a:p>
          <a:p>
            <a:pPr lvl="1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Plotting, cloud variables, etc.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Tahoma" panose="020B0604030504040204" pitchFamily="34" charset="0"/>
              </a:rPr>
              <a:t>Game management</a:t>
            </a:r>
          </a:p>
          <a:p>
            <a:pPr lvl="1">
              <a:spcBef>
                <a:spcPct val="20000"/>
              </a:spcBef>
              <a:buClr>
                <a:srgbClr val="CC9900"/>
              </a:buClr>
              <a:buFont typeface="Wingdings" panose="05000000000000000000" pitchFamily="2" charset="2"/>
              <a:buChar char="§"/>
            </a:pPr>
            <a:r>
              <a:rPr lang="en-US" altLang="en-US" sz="1500" dirty="0">
                <a:solidFill>
                  <a:schemeClr val="tx1"/>
                </a:solidFill>
                <a:latin typeface="Tahoma" panose="020B0604030504040204" pitchFamily="34" charset="0"/>
              </a:rPr>
              <a:t>Tic Tac Toe, Battleship, Hangman,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64416"/>
            <a:ext cx="3829050" cy="3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4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Interactive Weather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7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4287" y="1023508"/>
            <a:ext cx="72944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 typeface="Arial"/>
              <a:buChar char="•"/>
            </a:pPr>
            <a:r>
              <a:rPr lang="en-US" sz="1500" b="1" kern="1200" dirty="0">
                <a:latin typeface="Tahoma"/>
                <a:ea typeface="MS PGothic" panose="020B0600070205080204" pitchFamily="34" charset="-128"/>
                <a:cs typeface="+mn-cs"/>
              </a:rPr>
              <a:t>Stage</a:t>
            </a:r>
            <a:r>
              <a:rPr lang="en-US" sz="1500" kern="1200" dirty="0">
                <a:latin typeface="Tahoma"/>
                <a:ea typeface="MS PGothic" panose="020B0600070205080204" pitchFamily="34" charset="-128"/>
                <a:cs typeface="+mn-cs"/>
              </a:rPr>
              <a:t>: Interactive Google maps background with zooming and panning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 typeface="Arial"/>
              <a:buChar char="•"/>
            </a:pPr>
            <a:r>
              <a:rPr lang="en-US" sz="1500" b="1" kern="1200" dirty="0">
                <a:latin typeface="Tahoma"/>
                <a:ea typeface="MS PGothic" panose="020B0600070205080204" pitchFamily="34" charset="-128"/>
                <a:cs typeface="+mn-cs"/>
              </a:rPr>
              <a:t>Sprite</a:t>
            </a:r>
            <a:r>
              <a:rPr lang="en-US" sz="1500" kern="1200" dirty="0">
                <a:latin typeface="Tahoma"/>
                <a:ea typeface="MS PGothic" panose="020B0600070205080204" pitchFamily="34" charset="-128"/>
                <a:cs typeface="+mn-cs"/>
              </a:rPr>
              <a:t>: Jumps to wherever the user clicks and displays current conditions with a weather icon and shows the name of the closest city and current temperature</a:t>
            </a:r>
          </a:p>
        </p:txBody>
      </p:sp>
      <p:pic>
        <p:nvPicPr>
          <p:cNvPr id="3" name="Picture 2" descr="Screen Shot 2018-07-07 at 11.13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85950"/>
            <a:ext cx="6147559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RPC Demonstrations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27" y="4348623"/>
            <a:ext cx="8749146" cy="52993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Various other projects using online data sources and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335A638-3EC4-421A-AF05-795FC9911B1A}" type="slidenum">
              <a:rPr lang="en-US" altLang="en-US" kern="1200" smtClean="0">
                <a:solidFill>
                  <a:srgbClr val="000000"/>
                </a:solidFill>
                <a:ea typeface="MS PGothic" panose="020B0600070205080204" pitchFamily="34" charset="-128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8</a:t>
            </a:fld>
            <a:endParaRPr lang="en-US" altLang="en-US" kern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" y="958467"/>
            <a:ext cx="3057205" cy="2928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31" y="1002015"/>
            <a:ext cx="3080003" cy="2815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94" y="1002015"/>
            <a:ext cx="3074763" cy="28152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004" y="3722353"/>
            <a:ext cx="2609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Earthquakes for the past 10 years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9210" y="3722353"/>
            <a:ext cx="2727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 leading cast members of any movie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9011" y="3707777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Fracking?</a:t>
            </a:r>
          </a:p>
        </p:txBody>
      </p:sp>
    </p:spTree>
    <p:extLst>
      <p:ext uri="{BB962C8B-B14F-4D97-AF65-F5344CB8AC3E}">
        <p14:creationId xmlns:p14="http://schemas.microsoft.com/office/powerpoint/2010/main" val="314027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Message Passing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29500" y="4857750"/>
            <a:ext cx="571500" cy="28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557213" indent="-214313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8572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2001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543050" indent="-171450" eaLnBrk="0" hangingPunct="0"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fld id="{C8B06C0C-166E-4093-91E0-05866614FE87}" type="slidenum">
              <a:rPr lang="en-US" altLang="en-US" sz="750" kern="1200">
                <a:solidFill>
                  <a:srgbClr val="000000"/>
                </a:solidFill>
                <a:latin typeface="Arial" panose="020B0604020202020204" pitchFamily="34" charset="0"/>
              </a:rPr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t>9</a:t>
            </a:fld>
            <a:endParaRPr lang="en-US" altLang="en-US" sz="750" kern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50" y="2638986"/>
            <a:ext cx="6518077" cy="5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ontent Placeholder 1"/>
          <p:cNvSpPr txBox="1">
            <a:spLocks/>
          </p:cNvSpPr>
          <p:nvPr/>
        </p:nvSpPr>
        <p:spPr bwMode="auto">
          <a:xfrm>
            <a:off x="1428750" y="1143000"/>
            <a:ext cx="600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marL="342900" indent="-3429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1800" kern="120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Similar to Events in Snap!</a:t>
            </a:r>
          </a:p>
          <a:p>
            <a:pPr marL="557213" lvl="1" indent="-214313" defTabSz="6858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1800" kern="120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Carry data</a:t>
            </a:r>
          </a:p>
          <a:p>
            <a:pPr marL="557213" lvl="1" indent="-214313" defTabSz="6858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1800" kern="120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Can go from one computer to another</a:t>
            </a:r>
          </a:p>
        </p:txBody>
      </p:sp>
      <p:sp>
        <p:nvSpPr>
          <p:cNvPr id="20486" name="Content Placeholder 1"/>
          <p:cNvSpPr txBox="1">
            <a:spLocks/>
          </p:cNvSpPr>
          <p:nvPr/>
        </p:nvSpPr>
        <p:spPr bwMode="auto">
          <a:xfrm>
            <a:off x="1428750" y="2181785"/>
            <a:ext cx="600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marL="342900" indent="-3429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1800" kern="120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Messages in </a:t>
            </a:r>
            <a:r>
              <a:rPr lang="en-US" altLang="en-US" sz="1800" kern="1200" dirty="0" err="1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NetsBlox</a:t>
            </a:r>
            <a:r>
              <a:rPr lang="en-US" altLang="en-US" sz="1800" kern="120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 (typed):</a:t>
            </a:r>
          </a:p>
        </p:txBody>
      </p:sp>
      <p:sp>
        <p:nvSpPr>
          <p:cNvPr id="20487" name="Content Placeholder 1"/>
          <p:cNvSpPr txBox="1">
            <a:spLocks/>
          </p:cNvSpPr>
          <p:nvPr/>
        </p:nvSpPr>
        <p:spPr bwMode="auto">
          <a:xfrm>
            <a:off x="1428750" y="3439085"/>
            <a:ext cx="600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marL="342900" indent="-3429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1800" kern="120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Message type editor:</a:t>
            </a:r>
          </a:p>
        </p:txBody>
      </p:sp>
      <p:pic>
        <p:nvPicPr>
          <p:cNvPr id="2048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562350"/>
            <a:ext cx="26289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0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S">
  <a:themeElements>
    <a:clrScheme name="ISIS 4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FFFFFF"/>
      </a:accent1>
      <a:accent2>
        <a:srgbClr val="CC33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92D00"/>
      </a:accent6>
      <a:hlink>
        <a:srgbClr val="CC9900"/>
      </a:hlink>
      <a:folHlink>
        <a:srgbClr val="FF9900"/>
      </a:folHlink>
    </a:clrScheme>
    <a:fontScheme name="ISI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ISIS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4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FFFFF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92D00"/>
        </a:accent6>
        <a:hlink>
          <a:srgbClr val="CC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5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0000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B92D00"/>
        </a:accent6>
        <a:hlink>
          <a:srgbClr val="CC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SIS">
  <a:themeElements>
    <a:clrScheme name="ISIS 4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FFFFFF"/>
      </a:accent1>
      <a:accent2>
        <a:srgbClr val="CC33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92D00"/>
      </a:accent6>
      <a:hlink>
        <a:srgbClr val="CC9900"/>
      </a:hlink>
      <a:folHlink>
        <a:srgbClr val="FF9900"/>
      </a:folHlink>
    </a:clrScheme>
    <a:fontScheme name="ISI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ISIS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4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FFFFF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92D00"/>
        </a:accent6>
        <a:hlink>
          <a:srgbClr val="CC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5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0000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B92D00"/>
        </a:accent6>
        <a:hlink>
          <a:srgbClr val="CC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1201</Words>
  <Application>Microsoft Macintosh PowerPoint</Application>
  <PresentationFormat>On-screen Show (16:9)</PresentationFormat>
  <Paragraphs>217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Simple Light</vt:lpstr>
      <vt:lpstr>ISIS</vt:lpstr>
      <vt:lpstr>1_ISIS</vt:lpstr>
      <vt:lpstr>PowerPoint Presentation</vt:lpstr>
      <vt:lpstr>NetsBlox</vt:lpstr>
      <vt:lpstr>Resources</vt:lpstr>
      <vt:lpstr>Create Account and Login</vt:lpstr>
      <vt:lpstr>Distributed Programming Primitives</vt:lpstr>
      <vt:lpstr>Remote Procedure Calls</vt:lpstr>
      <vt:lpstr>Demo: Interactive Weather App</vt:lpstr>
      <vt:lpstr>Additional RPC Demonstrations</vt:lpstr>
      <vt:lpstr>Message Passing</vt:lpstr>
      <vt:lpstr>The Room</vt:lpstr>
      <vt:lpstr>Message Passing Demonstrations</vt:lpstr>
      <vt:lpstr>Robotics with a Difference</vt:lpstr>
      <vt:lpstr>Parallax ActivityBot 360</vt:lpstr>
      <vt:lpstr>Robot Demonstration</vt:lpstr>
      <vt:lpstr>Cybersecurity</vt:lpstr>
      <vt:lpstr>Encryption</vt:lpstr>
      <vt:lpstr>Brute Force Code Breaking</vt:lpstr>
      <vt:lpstr>Brute Force Code Breaking</vt:lpstr>
      <vt:lpstr>Key Theft</vt:lpstr>
      <vt:lpstr>Solution</vt:lpstr>
      <vt:lpstr>Replay Attack</vt:lpstr>
      <vt:lpstr>What advanced CS concepts?</vt:lpstr>
      <vt:lpstr>Collaboration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akos</dc:creator>
  <cp:lastModifiedBy>Akos Ledeczi</cp:lastModifiedBy>
  <cp:revision>56</cp:revision>
  <dcterms:modified xsi:type="dcterms:W3CDTF">2019-07-09T15:57:20Z</dcterms:modified>
</cp:coreProperties>
</file>